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445" r:id="rId5"/>
    <p:sldId id="563" r:id="rId6"/>
    <p:sldId id="512" r:id="rId7"/>
    <p:sldId id="544" r:id="rId8"/>
    <p:sldId id="545" r:id="rId9"/>
    <p:sldId id="513" r:id="rId10"/>
    <p:sldId id="449" r:id="rId11"/>
    <p:sldId id="546" r:id="rId12"/>
    <p:sldId id="547" r:id="rId13"/>
    <p:sldId id="450" r:id="rId14"/>
    <p:sldId id="451" r:id="rId15"/>
    <p:sldId id="517" r:id="rId16"/>
    <p:sldId id="459" r:id="rId17"/>
    <p:sldId id="521" r:id="rId18"/>
    <p:sldId id="465" r:id="rId19"/>
    <p:sldId id="466" r:id="rId20"/>
    <p:sldId id="548" r:id="rId21"/>
    <p:sldId id="567" r:id="rId22"/>
    <p:sldId id="549" r:id="rId23"/>
    <p:sldId id="550" r:id="rId24"/>
    <p:sldId id="461" r:id="rId25"/>
    <p:sldId id="522" r:id="rId26"/>
    <p:sldId id="504" r:id="rId27"/>
    <p:sldId id="464" r:id="rId28"/>
    <p:sldId id="551" r:id="rId29"/>
    <p:sldId id="473" r:id="rId30"/>
    <p:sldId id="474" r:id="rId31"/>
    <p:sldId id="568" r:id="rId32"/>
    <p:sldId id="475" r:id="rId33"/>
    <p:sldId id="506" r:id="rId34"/>
    <p:sldId id="507" r:id="rId35"/>
    <p:sldId id="553" r:id="rId36"/>
    <p:sldId id="55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1F4F7B"/>
    <a:srgbClr val="006666"/>
    <a:srgbClr val="E60000"/>
    <a:srgbClr val="FCFDFE"/>
    <a:srgbClr val="ECF3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5" d="100"/>
          <a:sy n="65" d="100"/>
        </p:scale>
        <p:origin x="-1061"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2021/7/9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2021/7/9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video" Target="NULL" TargetMode="External"/><Relationship Id="rId5" Type="http://schemas.openxmlformats.org/officeDocument/2006/relationships/image" Target="../media/image5.png"/><Relationship Id="rId4" Type="http://schemas.microsoft.com/office/2007/relationships/media" Target="../media/media6.mp3"/></Relationships>
</file>

<file path=ppt/slides/_rels/slide16.xml.rels><?xml version="1.0" encoding="UTF-8" standalone="yes"?>
<Relationships xmlns="http://schemas.openxmlformats.org/package/2006/relationships"><Relationship Id="rId3" Type="http://schemas.microsoft.com/office/2007/relationships/media" Target="../media/media6.mp3"/><Relationship Id="rId2" Type="http://schemas.openxmlformats.org/officeDocument/2006/relationships/slideLayout" Target="../slideLayouts/slideLayout12.xml"/><Relationship Id="rId1" Type="http://schemas.openxmlformats.org/officeDocument/2006/relationships/video" Target="NULL"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ideo" Target="NULL" TargetMode="External"/><Relationship Id="rId5" Type="http://schemas.openxmlformats.org/officeDocument/2006/relationships/image" Target="../media/image5.png"/><Relationship Id="rId4" Type="http://schemas.microsoft.com/office/2007/relationships/media" Target="../media/media6.mp3"/></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Inter_SB_U08_Audio/life_2e_intermediate_sb_track_65.mp3" TargetMode="External"/><Relationship Id="rId2" Type="http://schemas.openxmlformats.org/officeDocument/2006/relationships/slideLayout" Target="../slideLayouts/slideLayout12.xml"/><Relationship Id="rId1" Type="http://schemas.openxmlformats.org/officeDocument/2006/relationships/audio" Target="../media/media5.mp3"/><Relationship Id="rId5" Type="http://schemas.openxmlformats.org/officeDocument/2006/relationships/image" Target="../media/image5.png"/><Relationship Id="rId4" Type="http://schemas.microsoft.com/office/2007/relationships/media" Target="../media/media5.mp3"/></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media" Target="../media/media5.mp3"/><Relationship Id="rId2" Type="http://schemas.openxmlformats.org/officeDocument/2006/relationships/slideLayout" Target="../slideLayouts/slideLayout12.xml"/><Relationship Id="rId1" Type="http://schemas.openxmlformats.org/officeDocument/2006/relationships/audio" Target="../media/media5.mp3"/><Relationship Id="rId5" Type="http://schemas.openxmlformats.org/officeDocument/2006/relationships/hyperlink" Target="Inter_SB_U08_Audio/life_2e_intermediate_sb_track_65.mp3"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media" Target="../media/media5.mp3"/><Relationship Id="rId2" Type="http://schemas.openxmlformats.org/officeDocument/2006/relationships/slideLayout" Target="../slideLayouts/slideLayout7.xml"/><Relationship Id="rId1" Type="http://schemas.openxmlformats.org/officeDocument/2006/relationships/audio" Target="../media/media5.mp3"/><Relationship Id="rId5" Type="http://schemas.openxmlformats.org/officeDocument/2006/relationships/hyperlink" Target="Inter_SB_U08_Audio/life_2e_intermediate_sb_track_65.mp3"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Life_2e_BrE_Inter_SB_U08_Grammar%20Summary.pptx" TargetMode="External"/><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8b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Walking for wildlife</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grpSp>
        <p:nvGrpSpPr>
          <p:cNvPr id="7" name="群組 6">
            <a:extLst>
              <a:ext uri="{FF2B5EF4-FFF2-40B4-BE49-F238E27FC236}">
                <a16:creationId xmlns="" xmlns:a16="http://schemas.microsoft.com/office/drawing/2014/main" id="{DE27ACE7-38FA-4DD7-B5AA-72BC2FDD37EA}"/>
              </a:ext>
            </a:extLst>
          </p:cNvPr>
          <p:cNvGrpSpPr/>
          <p:nvPr/>
        </p:nvGrpSpPr>
        <p:grpSpPr>
          <a:xfrm>
            <a:off x="892654" y="1054759"/>
            <a:ext cx="8006366" cy="5176263"/>
            <a:chOff x="892654" y="1054759"/>
            <a:chExt cx="8006366" cy="5176263"/>
          </a:xfrm>
        </p:grpSpPr>
        <p:pic>
          <p:nvPicPr>
            <p:cNvPr id="5" name="圖片 4">
              <a:extLst>
                <a:ext uri="{FF2B5EF4-FFF2-40B4-BE49-F238E27FC236}">
                  <a16:creationId xmlns="" xmlns:a16="http://schemas.microsoft.com/office/drawing/2014/main" id="{9B25A6DB-AB90-40CB-9CE0-A8C36239EDCC}"/>
                </a:ext>
              </a:extLst>
            </p:cNvPr>
            <p:cNvPicPr>
              <a:picLocks noChangeAspect="1"/>
            </p:cNvPicPr>
            <p:nvPr/>
          </p:nvPicPr>
          <p:blipFill>
            <a:blip r:embed="rId3" cstate="print"/>
            <a:stretch>
              <a:fillRect/>
            </a:stretch>
          </p:blipFill>
          <p:spPr>
            <a:xfrm>
              <a:off x="892654" y="1054759"/>
              <a:ext cx="8006366" cy="5166420"/>
            </a:xfrm>
            <a:prstGeom prst="rect">
              <a:avLst/>
            </a:prstGeom>
          </p:spPr>
        </p:pic>
        <p:sp>
          <p:nvSpPr>
            <p:cNvPr id="11" name="矩形 10">
              <a:extLst>
                <a:ext uri="{FF2B5EF4-FFF2-40B4-BE49-F238E27FC236}">
                  <a16:creationId xmlns="" xmlns:a16="http://schemas.microsoft.com/office/drawing/2014/main" id="{7A78A4FF-9CA9-4E44-8E26-BA1C8EAE9285}"/>
                </a:ext>
              </a:extLst>
            </p:cNvPr>
            <p:cNvSpPr/>
            <p:nvPr/>
          </p:nvSpPr>
          <p:spPr>
            <a:xfrm>
              <a:off x="1482520" y="2118413"/>
              <a:ext cx="3916794" cy="584775"/>
            </a:xfrm>
            <a:prstGeom prst="rect">
              <a:avLst/>
            </a:prstGeom>
          </p:spPr>
          <p:txBody>
            <a:bodyPr wrap="square">
              <a:spAutoFit/>
            </a:bodyPr>
            <a:lstStyle/>
            <a:p>
              <a:r>
                <a:rPr lang="en-US" altLang="zh-TW" sz="1600" b="1" dirty="0">
                  <a:solidFill>
                    <a:srgbClr val="1F4F7B"/>
                  </a:solidFill>
                  <a:latin typeface="Calibri" panose="020F0502020204030204" pitchFamily="34" charset="0"/>
                  <a:cs typeface="Calibri" panose="020F0502020204030204" pitchFamily="34" charset="0"/>
                </a:rPr>
                <a:t>trekked</a:t>
              </a:r>
              <a:r>
                <a:rPr lang="en-US" altLang="zh-TW" sz="1600" dirty="0">
                  <a:latin typeface="Calibri" panose="020F0502020204030204" pitchFamily="34" charset="0"/>
                  <a:cs typeface="Calibri" panose="020F0502020204030204" pitchFamily="34" charset="0"/>
                </a:rPr>
                <a:t> 10,000 </a:t>
              </a:r>
              <a:r>
                <a:rPr lang="en-US" altLang="zh-TW" sz="1600" dirty="0" err="1">
                  <a:latin typeface="Calibri" panose="020F0502020204030204" pitchFamily="34" charset="0"/>
                  <a:cs typeface="Calibri" panose="020F0502020204030204" pitchFamily="34" charset="0"/>
                </a:rPr>
                <a:t>kilometres</a:t>
              </a:r>
              <a:r>
                <a:rPr lang="en-US" altLang="zh-TW" sz="1600" dirty="0">
                  <a:latin typeface="Calibri" panose="020F0502020204030204" pitchFamily="34" charset="0"/>
                  <a:cs typeface="Calibri" panose="020F0502020204030204" pitchFamily="34" charset="0"/>
                </a:rPr>
                <a:t> in Africa and</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North America</a:t>
              </a:r>
            </a:p>
          </p:txBody>
        </p:sp>
        <p:sp>
          <p:nvSpPr>
            <p:cNvPr id="14" name="矩形 13">
              <a:extLst>
                <a:ext uri="{FF2B5EF4-FFF2-40B4-BE49-F238E27FC236}">
                  <a16:creationId xmlns="" xmlns:a16="http://schemas.microsoft.com/office/drawing/2014/main" id="{4B83E6B3-CAF4-4160-97E9-C1CC9773BD7F}"/>
                </a:ext>
              </a:extLst>
            </p:cNvPr>
            <p:cNvSpPr/>
            <p:nvPr/>
          </p:nvSpPr>
          <p:spPr>
            <a:xfrm>
              <a:off x="1477641" y="2666765"/>
              <a:ext cx="4117615" cy="584775"/>
            </a:xfrm>
            <a:prstGeom prst="rect">
              <a:avLst/>
            </a:prstGeom>
          </p:spPr>
          <p:txBody>
            <a:bodyPr wrap="square">
              <a:spAutoFit/>
            </a:bodyPr>
            <a:lstStyle/>
            <a:p>
              <a:r>
                <a:rPr lang="en-US" altLang="zh-TW" sz="1550" b="1" dirty="0">
                  <a:solidFill>
                    <a:srgbClr val="1F4F7B"/>
                  </a:solidFill>
                  <a:latin typeface="Calibri" panose="020F0502020204030204" pitchFamily="34" charset="0"/>
                  <a:cs typeface="Calibri" panose="020F0502020204030204" pitchFamily="34" charset="0"/>
                </a:rPr>
                <a:t>counted</a:t>
              </a:r>
              <a:r>
                <a:rPr lang="en-US" altLang="zh-TW" sz="1550" dirty="0">
                  <a:latin typeface="Calibri" panose="020F0502020204030204" pitchFamily="34" charset="0"/>
                  <a:cs typeface="Calibri" panose="020F0502020204030204" pitchFamily="34" charset="0"/>
                </a:rPr>
                <a:t> giant redwood trees in North America,</a:t>
              </a:r>
              <a:r>
                <a:rPr lang="zh-TW" altLang="en-US" sz="1550" dirty="0">
                  <a:latin typeface="Calibri" panose="020F0502020204030204" pitchFamily="34" charset="0"/>
                  <a:cs typeface="Calibri" panose="020F0502020204030204" pitchFamily="34" charset="0"/>
                </a:rPr>
                <a:t> </a:t>
              </a:r>
              <a:r>
                <a:rPr lang="en-US" altLang="zh-TW" sz="1550" dirty="0">
                  <a:latin typeface="Calibri" panose="020F0502020204030204" pitchFamily="34" charset="0"/>
                  <a:cs typeface="Calibri" panose="020F0502020204030204" pitchFamily="34" charset="0"/>
                </a:rPr>
                <a:t>elephant populations in central Africa</a:t>
              </a:r>
            </a:p>
          </p:txBody>
        </p:sp>
        <p:sp>
          <p:nvSpPr>
            <p:cNvPr id="15" name="矩形 14">
              <a:extLst>
                <a:ext uri="{FF2B5EF4-FFF2-40B4-BE49-F238E27FC236}">
                  <a16:creationId xmlns="" xmlns:a16="http://schemas.microsoft.com/office/drawing/2014/main" id="{AF66D439-5B18-4FE8-A400-CE670C367390}"/>
                </a:ext>
              </a:extLst>
            </p:cNvPr>
            <p:cNvSpPr/>
            <p:nvPr/>
          </p:nvSpPr>
          <p:spPr>
            <a:xfrm>
              <a:off x="1477642" y="3276367"/>
              <a:ext cx="3823701" cy="2954655"/>
            </a:xfrm>
            <a:prstGeom prst="rect">
              <a:avLst/>
            </a:prstGeom>
          </p:spPr>
          <p:txBody>
            <a:bodyPr wrap="square">
              <a:spAutoFit/>
            </a:bodyPr>
            <a:lstStyle/>
            <a:p>
              <a:r>
                <a:rPr lang="en-US" altLang="zh-TW" sz="1600" b="1" dirty="0">
                  <a:solidFill>
                    <a:srgbClr val="1F4F7B"/>
                  </a:solidFill>
                  <a:latin typeface="Calibri" panose="020F0502020204030204" pitchFamily="34" charset="0"/>
                  <a:cs typeface="Calibri" panose="020F0502020204030204" pitchFamily="34" charset="0"/>
                </a:rPr>
                <a:t>created</a:t>
              </a:r>
              <a:r>
                <a:rPr lang="en-US" altLang="zh-TW" sz="1600" dirty="0">
                  <a:latin typeface="Calibri" panose="020F0502020204030204" pitchFamily="34" charset="0"/>
                  <a:cs typeface="Calibri" panose="020F0502020204030204" pitchFamily="34" charset="0"/>
                </a:rPr>
                <a:t> 13 national parks in Gabon</a:t>
              </a:r>
            </a:p>
            <a:p>
              <a:pPr>
                <a:spcBef>
                  <a:spcPts val="1200"/>
                </a:spcBef>
              </a:pPr>
              <a:r>
                <a:rPr lang="en-US" altLang="zh-TW" sz="1600" b="1" dirty="0">
                  <a:solidFill>
                    <a:srgbClr val="1F4F7B"/>
                  </a:solidFill>
                  <a:latin typeface="Calibri" panose="020F0502020204030204" pitchFamily="34" charset="0"/>
                  <a:cs typeface="Calibri" panose="020F0502020204030204" pitchFamily="34" charset="0"/>
                </a:rPr>
                <a:t>protected</a:t>
              </a:r>
              <a:r>
                <a:rPr lang="en-US" altLang="zh-TW" sz="1600" dirty="0">
                  <a:latin typeface="Calibri" panose="020F0502020204030204" pitchFamily="34" charset="0"/>
                  <a:cs typeface="Calibri" panose="020F0502020204030204" pitchFamily="34" charset="0"/>
                </a:rPr>
                <a:t> thousands of elephants</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from poachers</a:t>
              </a:r>
            </a:p>
            <a:p>
              <a:r>
                <a:rPr lang="en-US" altLang="zh-TW" sz="1600" b="1" dirty="0">
                  <a:solidFill>
                    <a:srgbClr val="1F4F7B"/>
                  </a:solidFill>
                  <a:latin typeface="Calibri" panose="020F0502020204030204" pitchFamily="34" charset="0"/>
                  <a:cs typeface="Calibri" panose="020F0502020204030204" pitchFamily="34" charset="0"/>
                </a:rPr>
                <a:t>survived</a:t>
              </a:r>
              <a:r>
                <a:rPr lang="en-US" altLang="zh-TW" sz="1600" dirty="0">
                  <a:latin typeface="Calibri" panose="020F0502020204030204" pitchFamily="34" charset="0"/>
                  <a:cs typeface="Calibri" panose="020F0502020204030204" pitchFamily="34" charset="0"/>
                </a:rPr>
                <a:t> a malaria attack, an</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elephant attack, a plane crash</a:t>
              </a:r>
            </a:p>
            <a:p>
              <a:pPr>
                <a:spcBef>
                  <a:spcPts val="200"/>
                </a:spcBef>
              </a:pPr>
              <a:r>
                <a:rPr lang="en-US" altLang="zh-TW" sz="1600" b="1" dirty="0">
                  <a:solidFill>
                    <a:srgbClr val="1F4F7B"/>
                  </a:solidFill>
                  <a:latin typeface="Calibri" panose="020F0502020204030204" pitchFamily="34" charset="0"/>
                  <a:cs typeface="Calibri" panose="020F0502020204030204" pitchFamily="34" charset="0"/>
                </a:rPr>
                <a:t>flown</a:t>
              </a:r>
              <a:r>
                <a:rPr lang="en-US" altLang="zh-TW" sz="1600" dirty="0">
                  <a:latin typeface="Calibri" panose="020F0502020204030204" pitchFamily="34" charset="0"/>
                  <a:cs typeface="Calibri" panose="020F0502020204030204" pitchFamily="34" charset="0"/>
                </a:rPr>
                <a:t> over the African</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continent for an aerial survey</a:t>
              </a:r>
            </a:p>
            <a:p>
              <a:r>
                <a:rPr lang="en-US" altLang="zh-TW" sz="1600" b="1" dirty="0">
                  <a:solidFill>
                    <a:srgbClr val="1F4F7B"/>
                  </a:solidFill>
                  <a:latin typeface="Calibri" panose="020F0502020204030204" pitchFamily="34" charset="0"/>
                  <a:cs typeface="Calibri" panose="020F0502020204030204" pitchFamily="34" charset="0"/>
                </a:rPr>
                <a:t>uploaded</a:t>
              </a:r>
              <a:r>
                <a:rPr lang="en-US" altLang="zh-TW" sz="1600" dirty="0">
                  <a:latin typeface="Calibri" panose="020F0502020204030204" pitchFamily="34" charset="0"/>
                  <a:cs typeface="Calibri" panose="020F0502020204030204" pitchFamily="34" charset="0"/>
                </a:rPr>
                <a:t> thousands of</a:t>
              </a:r>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photos to Google Earth</a:t>
              </a:r>
            </a:p>
            <a:p>
              <a:r>
                <a:rPr lang="en-US" altLang="zh-TW" sz="1600" b="1" dirty="0">
                  <a:solidFill>
                    <a:srgbClr val="1F4F7B"/>
                  </a:solidFill>
                  <a:latin typeface="Calibri" panose="020F0502020204030204" pitchFamily="34" charset="0"/>
                  <a:cs typeface="Calibri" panose="020F0502020204030204" pitchFamily="34" charset="0"/>
                </a:rPr>
                <a:t>helped</a:t>
              </a:r>
              <a:r>
                <a:rPr lang="en-US" altLang="zh-TW" sz="1600" dirty="0">
                  <a:latin typeface="Calibri" panose="020F0502020204030204" pitchFamily="34" charset="0"/>
                </a:rPr>
                <a:t> to create a marine</a:t>
              </a:r>
              <a:r>
                <a:rPr lang="zh-TW" altLang="en-US" sz="1600" dirty="0">
                  <a:latin typeface="Calibri" panose="020F0502020204030204" pitchFamily="34" charset="0"/>
                </a:rPr>
                <a:t> </a:t>
              </a:r>
              <a:r>
                <a:rPr lang="en-US" altLang="zh-TW" sz="1600" dirty="0">
                  <a:latin typeface="Calibri" panose="020F0502020204030204" pitchFamily="34" charset="0"/>
                </a:rPr>
                <a:t>park off the Gabon coast</a:t>
              </a:r>
              <a:endParaRPr lang="zh-TW" altLang="en-US" sz="1600" dirty="0">
                <a:latin typeface="Calibri" panose="020F0502020204030204" pitchFamily="34" charset="0"/>
                <a:cs typeface="Calibri" panose="020F0502020204030204" pitchFamily="34" charset="0"/>
              </a:endParaRPr>
            </a:p>
          </p:txBody>
        </p:sp>
      </p:grpSp>
      <p:pic>
        <p:nvPicPr>
          <p:cNvPr id="17" name="Picture 3">
            <a:extLst>
              <a:ext uri="{FF2B5EF4-FFF2-40B4-BE49-F238E27FC236}">
                <a16:creationId xmlns="" xmlns:a16="http://schemas.microsoft.com/office/drawing/2014/main" id="{944153F3-1900-4B2E-BFB1-74335158DA0E}"/>
              </a:ext>
            </a:extLst>
          </p:cNvPr>
          <p:cNvPicPr>
            <a:picLocks noChangeAspect="1" noChangeArrowheads="1"/>
          </p:cNvPicPr>
          <p:nvPr/>
        </p:nvPicPr>
        <p:blipFill>
          <a:blip r:embed="rId4" cstate="print"/>
          <a:srcRect/>
          <a:stretch>
            <a:fillRect/>
          </a:stretch>
        </p:blipFill>
        <p:spPr bwMode="auto">
          <a:xfrm>
            <a:off x="5106495" y="4518402"/>
            <a:ext cx="1906600" cy="1762275"/>
          </a:xfrm>
          <a:prstGeom prst="rect">
            <a:avLst/>
          </a:prstGeom>
          <a:noFill/>
          <a:ln w="9525">
            <a:noFill/>
            <a:miter lim="800000"/>
            <a:headEnd/>
            <a:tailEnd/>
          </a:ln>
        </p:spPr>
      </p:pic>
    </p:spTree>
    <p:extLst>
      <p:ext uri="{BB962C8B-B14F-4D97-AF65-F5344CB8AC3E}">
        <p14:creationId xmlns="" xmlns:p14="http://schemas.microsoft.com/office/powerpoint/2010/main" val="3472256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93833" y="1030127"/>
            <a:ext cx="5756576" cy="1815814"/>
          </a:xfrm>
          <a:prstGeom prst="rect">
            <a:avLst/>
          </a:prstGeom>
          <a:noFill/>
          <a:ln w="9525">
            <a:noFill/>
            <a:miter lim="800000"/>
            <a:headEnd/>
            <a:tailEnd/>
          </a:ln>
        </p:spPr>
      </p:pic>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91CC86A4-26D7-4FE8-B9CA-08A713AD4248}"/>
              </a:ext>
            </a:extLst>
          </p:cNvPr>
          <p:cNvSpPr/>
          <p:nvPr/>
        </p:nvSpPr>
        <p:spPr>
          <a:xfrm>
            <a:off x="287153" y="3058678"/>
            <a:ext cx="8489136"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a:t>
            </a:r>
            <a:r>
              <a:rPr lang="en-US" altLang="zh-TW" sz="2000" b="1" dirty="0">
                <a:latin typeface="Calibri" panose="020F0502020204030204" pitchFamily="34" charset="0"/>
                <a:cs typeface="Calibri" panose="020F0502020204030204" pitchFamily="34" charset="0"/>
              </a:rPr>
              <a:t> 	</a:t>
            </a:r>
            <a:r>
              <a:rPr lang="en-US" altLang="zh-TW" sz="2000" dirty="0"/>
              <a:t>Look at the grammar box. Which verb form is used in each question? Why?</a:t>
            </a:r>
            <a:endParaRPr lang="zh-TW" altLang="en-US" sz="2000" dirty="0">
              <a:latin typeface="Calibri" panose="020F0502020204030204" pitchFamily="34" charset="0"/>
              <a:cs typeface="Calibri" panose="020F0502020204030204" pitchFamily="34" charset="0"/>
            </a:endParaRPr>
          </a:p>
        </p:txBody>
      </p:sp>
      <p:pic>
        <p:nvPicPr>
          <p:cNvPr id="17" name="圖片 16">
            <a:hlinkClick r:id="rId3" action="ppaction://hlinkpres?slideindex=1&amp;slidetitle="/>
            <a:extLst>
              <a:ext uri="{FF2B5EF4-FFF2-40B4-BE49-F238E27FC236}">
                <a16:creationId xmlns="" xmlns:a16="http://schemas.microsoft.com/office/drawing/2014/main" id="{53338B2A-AD70-4BE5-895F-FE408C2C2BAE}"/>
              </a:ext>
            </a:extLst>
          </p:cNvPr>
          <p:cNvPicPr>
            <a:picLocks noChangeAspect="1"/>
          </p:cNvPicPr>
          <p:nvPr/>
        </p:nvPicPr>
        <p:blipFill rotWithShape="1">
          <a:blip r:embed="rId4" cstate="print"/>
          <a:srcRect l="31588" t="31573" r="31433" b="31745"/>
          <a:stretch/>
        </p:blipFill>
        <p:spPr>
          <a:xfrm>
            <a:off x="6058159" y="2535406"/>
            <a:ext cx="235900" cy="234000"/>
          </a:xfrm>
          <a:prstGeom prst="rect">
            <a:avLst/>
          </a:prstGeom>
        </p:spPr>
      </p:pic>
      <p:sp>
        <p:nvSpPr>
          <p:cNvPr id="23" name="矩形 22">
            <a:extLst>
              <a:ext uri="{FF2B5EF4-FFF2-40B4-BE49-F238E27FC236}">
                <a16:creationId xmlns=""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i="1" dirty="0">
                <a:solidFill>
                  <a:schemeClr val="tx1">
                    <a:lumMod val="65000"/>
                    <a:lumOff val="35000"/>
                  </a:schemeClr>
                </a:solidFill>
                <a:latin typeface="Calibri" panose="020F0502020204030204" pitchFamily="34" charset="0"/>
              </a:rPr>
              <a:t>How long </a:t>
            </a:r>
            <a:r>
              <a:rPr lang="en-US" altLang="zh-TW" sz="3200" b="1" dirty="0">
                <a:solidFill>
                  <a:schemeClr val="tx1">
                    <a:lumMod val="65000"/>
                    <a:lumOff val="35000"/>
                  </a:schemeClr>
                </a:solidFill>
                <a:latin typeface="Calibri" panose="020F0502020204030204" pitchFamily="34" charset="0"/>
              </a:rPr>
              <a:t>… ?</a:t>
            </a:r>
            <a:endParaRPr lang="zh-TW" altLang="en-US" sz="3200" b="1" dirty="0">
              <a:solidFill>
                <a:schemeClr val="tx1">
                  <a:lumMod val="65000"/>
                  <a:lumOff val="35000"/>
                </a:schemeClr>
              </a:solidFill>
              <a:latin typeface="Calibri" panose="020F0502020204030204" pitchFamily="34" charset="0"/>
            </a:endParaRPr>
          </a:p>
        </p:txBody>
      </p:sp>
      <p:sp>
        <p:nvSpPr>
          <p:cNvPr id="24" name="矩形 23">
            <a:extLst>
              <a:ext uri="{FF2B5EF4-FFF2-40B4-BE49-F238E27FC236}">
                <a16:creationId xmlns="" xmlns:a16="http://schemas.microsoft.com/office/drawing/2014/main" id="{7FEB6AA2-17FC-44A4-9C87-263EEE6D863A}"/>
              </a:ext>
            </a:extLst>
          </p:cNvPr>
          <p:cNvSpPr/>
          <p:nvPr/>
        </p:nvSpPr>
        <p:spPr>
          <a:xfrm>
            <a:off x="749798" y="3535008"/>
            <a:ext cx="7820269" cy="218521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t>
            </a:r>
            <a:r>
              <a:rPr lang="en-US" altLang="zh-TW" b="1" i="1" dirty="0">
                <a:solidFill>
                  <a:srgbClr val="FF0066"/>
                </a:solidFill>
                <a:latin typeface="Segoe Print" panose="02000600000000000000" pitchFamily="2" charset="0"/>
              </a:rPr>
              <a:t>How long have you had this camera? </a:t>
            </a:r>
            <a:r>
              <a:rPr lang="en-US" altLang="zh-TW" b="1" dirty="0">
                <a:solidFill>
                  <a:srgbClr val="FF0066"/>
                </a:solidFill>
                <a:latin typeface="Segoe Print" panose="02000600000000000000" pitchFamily="2" charset="0"/>
              </a:rPr>
              <a:t>= present perfect simple because it’s incomplete but uses a state verb </a:t>
            </a:r>
          </a:p>
          <a:p>
            <a:pPr marL="360363" indent="-360363">
              <a:spcBef>
                <a:spcPts val="600"/>
              </a:spcBef>
            </a:pPr>
            <a:r>
              <a:rPr lang="en-US" altLang="zh-TW" b="1" dirty="0">
                <a:solidFill>
                  <a:srgbClr val="FF0066"/>
                </a:solidFill>
                <a:latin typeface="Segoe Print" panose="02000600000000000000" pitchFamily="2" charset="0"/>
              </a:rPr>
              <a:t>2 	</a:t>
            </a:r>
            <a:r>
              <a:rPr lang="en-US" altLang="zh-TW" b="1" i="1" dirty="0">
                <a:solidFill>
                  <a:srgbClr val="FF0066"/>
                </a:solidFill>
                <a:latin typeface="Segoe Print" panose="02000600000000000000" pitchFamily="2" charset="0"/>
              </a:rPr>
              <a:t>How long have you been travelling alone? </a:t>
            </a:r>
            <a:r>
              <a:rPr lang="en-US" altLang="zh-TW" b="1" dirty="0">
                <a:solidFill>
                  <a:srgbClr val="FF0066"/>
                </a:solidFill>
                <a:latin typeface="Segoe Print" panose="02000600000000000000" pitchFamily="2" charset="0"/>
              </a:rPr>
              <a:t>= present perfect continuous because it’s an incomplete action which is repeated and has duration</a:t>
            </a:r>
          </a:p>
          <a:p>
            <a:pPr marL="360363" indent="-360363">
              <a:spcBef>
                <a:spcPts val="600"/>
              </a:spcBef>
            </a:pPr>
            <a:r>
              <a:rPr lang="en-US" altLang="zh-TW" b="1" dirty="0">
                <a:solidFill>
                  <a:srgbClr val="FF0066"/>
                </a:solidFill>
                <a:latin typeface="Segoe Print" panose="02000600000000000000" pitchFamily="2" charset="0"/>
              </a:rPr>
              <a:t>3 	</a:t>
            </a:r>
            <a:r>
              <a:rPr lang="en-US" altLang="zh-TW" b="1" i="1" dirty="0">
                <a:solidFill>
                  <a:srgbClr val="FF0066"/>
                </a:solidFill>
                <a:latin typeface="Segoe Print" panose="02000600000000000000" pitchFamily="2" charset="0"/>
              </a:rPr>
              <a:t>How long did it take you? </a:t>
            </a:r>
            <a:r>
              <a:rPr lang="en-US" altLang="zh-TW" b="1" dirty="0">
                <a:solidFill>
                  <a:srgbClr val="FF0066"/>
                </a:solidFill>
                <a:latin typeface="Segoe Print" panose="02000600000000000000" pitchFamily="2" charset="0"/>
              </a:rPr>
              <a:t>= past simple because it’s a finished past action</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5208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wipe(left)">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wipe(left)">
                                      <p:cBhvr>
                                        <p:cTn id="1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 xmlns:a16="http://schemas.microsoft.com/office/drawing/2014/main"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t>Match the questions (1–6) with the answers (a–e). Then work in pairs and continue the conversations.</a:t>
            </a:r>
            <a:endParaRPr lang="zh-TW" altLang="en-US" sz="2000" dirty="0"/>
          </a:p>
        </p:txBody>
      </p:sp>
      <p:sp>
        <p:nvSpPr>
          <p:cNvPr id="3" name="矩形 2">
            <a:extLst>
              <a:ext uri="{FF2B5EF4-FFF2-40B4-BE49-F238E27FC236}">
                <a16:creationId xmlns="" xmlns:a16="http://schemas.microsoft.com/office/drawing/2014/main" id="{5FE8E64B-7710-43BC-B437-8F57BA37D102}"/>
              </a:ext>
            </a:extLst>
          </p:cNvPr>
          <p:cNvSpPr/>
          <p:nvPr/>
        </p:nvSpPr>
        <p:spPr>
          <a:xfrm>
            <a:off x="652548" y="3149827"/>
            <a:ext cx="8131765" cy="2131353"/>
          </a:xfrm>
          <a:prstGeom prst="rect">
            <a:avLst/>
          </a:prstGeom>
        </p:spPr>
        <p:txBody>
          <a:bodyPr wrap="square">
            <a:spAutoFit/>
          </a:bodyPr>
          <a:lstStyle/>
          <a:p>
            <a:pPr marL="360363" indent="-360363">
              <a:spcBef>
                <a:spcPts val="300"/>
              </a:spcBef>
            </a:pPr>
            <a:r>
              <a:rPr lang="en-US" altLang="zh-TW" sz="2000" dirty="0"/>
              <a:t>a 	About ten hours non-stop.</a:t>
            </a:r>
          </a:p>
          <a:p>
            <a:pPr marL="360363" indent="-360363">
              <a:spcBef>
                <a:spcPts val="300"/>
              </a:spcBef>
            </a:pPr>
            <a:r>
              <a:rPr lang="en-US" altLang="zh-TW" sz="2000" dirty="0"/>
              <a:t>b 	For the last four or five years.</a:t>
            </a:r>
          </a:p>
          <a:p>
            <a:pPr marL="360363" indent="-360363">
              <a:spcBef>
                <a:spcPts val="300"/>
              </a:spcBef>
            </a:pPr>
            <a:r>
              <a:rPr lang="en-US" altLang="zh-TW" sz="2000" dirty="0"/>
              <a:t>c 	I was there for a couple of months.</a:t>
            </a:r>
          </a:p>
          <a:p>
            <a:pPr marL="360363" indent="-360363">
              <a:spcBef>
                <a:spcPts val="300"/>
              </a:spcBef>
            </a:pPr>
            <a:r>
              <a:rPr lang="en-US" altLang="zh-TW" sz="2000" dirty="0"/>
              <a:t>d 	Not long – we met on holiday this spring.</a:t>
            </a:r>
          </a:p>
          <a:p>
            <a:pPr marL="360363" indent="-360363">
              <a:spcBef>
                <a:spcPts val="300"/>
              </a:spcBef>
            </a:pPr>
            <a:r>
              <a:rPr lang="en-US" altLang="zh-TW" sz="2000" dirty="0"/>
              <a:t>e 	Only a few minutes. But I think we just missed one.</a:t>
            </a:r>
          </a:p>
          <a:p>
            <a:pPr marL="360363" indent="-360363">
              <a:spcBef>
                <a:spcPts val="300"/>
              </a:spcBef>
            </a:pPr>
            <a:r>
              <a:rPr lang="en-US" altLang="zh-TW" sz="2000" dirty="0"/>
              <a:t>f 	We arrived yesterday morning.</a:t>
            </a:r>
            <a:endParaRPr lang="zh-TW" altLang="en-US" sz="2000" dirty="0"/>
          </a:p>
        </p:txBody>
      </p:sp>
      <p:sp>
        <p:nvSpPr>
          <p:cNvPr id="11" name="矩形 10">
            <a:extLst>
              <a:ext uri="{FF2B5EF4-FFF2-40B4-BE49-F238E27FC236}">
                <a16:creationId xmlns="" xmlns:a16="http://schemas.microsoft.com/office/drawing/2014/main" id="{F757155B-9672-4E75-BDC3-5EF168B4B372}"/>
              </a:ext>
            </a:extLst>
          </p:cNvPr>
          <p:cNvSpPr/>
          <p:nvPr/>
        </p:nvSpPr>
        <p:spPr>
          <a:xfrm>
            <a:off x="1573025" y="5314662"/>
            <a:ext cx="5493876" cy="1015663"/>
          </a:xfrm>
          <a:prstGeom prst="rect">
            <a:avLst/>
          </a:prstGeom>
        </p:spPr>
        <p:txBody>
          <a:bodyPr wrap="none">
            <a:spAutoFit/>
          </a:bodyPr>
          <a:lstStyle/>
          <a:p>
            <a:pPr marL="360363" indent="-360363"/>
            <a:r>
              <a:rPr lang="en-US" altLang="zh-TW" sz="2000" i="1" dirty="0">
                <a:solidFill>
                  <a:srgbClr val="0080FF"/>
                </a:solidFill>
                <a:latin typeface="Calibri" panose="020F0502020204030204" pitchFamily="34" charset="0"/>
              </a:rPr>
              <a:t>A: </a:t>
            </a:r>
            <a:r>
              <a:rPr lang="en-US" altLang="zh-TW" sz="2000" b="1" i="1" dirty="0">
                <a:solidFill>
                  <a:srgbClr val="0080FF"/>
                </a:solidFill>
                <a:latin typeface="Calibri" panose="020F0502020204030204" pitchFamily="34" charset="0"/>
              </a:rPr>
              <a:t>	How long have you been coming </a:t>
            </a:r>
            <a:r>
              <a:rPr lang="en-US" altLang="zh-TW" sz="2000" i="1" dirty="0">
                <a:solidFill>
                  <a:srgbClr val="0080FF"/>
                </a:solidFill>
                <a:latin typeface="Calibri" panose="020F0502020204030204" pitchFamily="34" charset="0"/>
              </a:rPr>
              <a:t>to this resort?</a:t>
            </a:r>
          </a:p>
          <a:p>
            <a:pPr marL="360363" indent="-360363"/>
            <a:r>
              <a:rPr lang="en-US" altLang="zh-TW" sz="2000" i="1" dirty="0">
                <a:solidFill>
                  <a:srgbClr val="0080FF"/>
                </a:solidFill>
                <a:latin typeface="Calibri" panose="020F0502020204030204" pitchFamily="34" charset="0"/>
              </a:rPr>
              <a:t>B: 	For the last four or five years.</a:t>
            </a:r>
          </a:p>
          <a:p>
            <a:pPr marL="360363" indent="-360363"/>
            <a:r>
              <a:rPr lang="en-US" altLang="zh-TW" sz="2000" i="1" dirty="0">
                <a:solidFill>
                  <a:srgbClr val="0080FF"/>
                </a:solidFill>
                <a:latin typeface="Calibri" panose="020F0502020204030204" pitchFamily="34" charset="0"/>
              </a:rPr>
              <a:t>A: 	</a:t>
            </a:r>
            <a:r>
              <a:rPr lang="en-US" altLang="zh-TW" sz="2000" b="1" i="1" dirty="0">
                <a:solidFill>
                  <a:srgbClr val="0080FF"/>
                </a:solidFill>
                <a:latin typeface="Calibri" panose="020F0502020204030204" pitchFamily="34" charset="0"/>
              </a:rPr>
              <a:t>Has it changed </a:t>
            </a:r>
            <a:r>
              <a:rPr lang="en-US" altLang="zh-TW" sz="2000" i="1" dirty="0">
                <a:solidFill>
                  <a:srgbClr val="0080FF"/>
                </a:solidFill>
                <a:latin typeface="Calibri" panose="020F0502020204030204" pitchFamily="34" charset="0"/>
              </a:rPr>
              <a:t>a lot in that time?</a:t>
            </a:r>
          </a:p>
        </p:txBody>
      </p:sp>
      <p:sp>
        <p:nvSpPr>
          <p:cNvPr id="13" name="矩形 12">
            <a:extLst>
              <a:ext uri="{FF2B5EF4-FFF2-40B4-BE49-F238E27FC236}">
                <a16:creationId xmlns="" xmlns:a16="http://schemas.microsoft.com/office/drawing/2014/main" id="{5FE8E64B-7710-43BC-B437-8F57BA37D102}"/>
              </a:ext>
            </a:extLst>
          </p:cNvPr>
          <p:cNvSpPr/>
          <p:nvPr/>
        </p:nvSpPr>
        <p:spPr>
          <a:xfrm>
            <a:off x="662276" y="1000015"/>
            <a:ext cx="8131765" cy="2131353"/>
          </a:xfrm>
          <a:prstGeom prst="rect">
            <a:avLst/>
          </a:prstGeom>
        </p:spPr>
        <p:txBody>
          <a:bodyPr wrap="square">
            <a:spAutoFit/>
          </a:bodyPr>
          <a:lstStyle/>
          <a:p>
            <a:pPr marL="360363" indent="-360363">
              <a:spcBef>
                <a:spcPts val="300"/>
              </a:spcBef>
            </a:pPr>
            <a:r>
              <a:rPr lang="en-US" altLang="zh-TW" sz="2000" dirty="0"/>
              <a:t>1 	How long have you been coming to this resort?</a:t>
            </a:r>
          </a:p>
          <a:p>
            <a:pPr marL="360363" indent="-360363">
              <a:spcBef>
                <a:spcPts val="300"/>
              </a:spcBef>
            </a:pPr>
            <a:r>
              <a:rPr lang="en-US" altLang="zh-TW" sz="2000" dirty="0"/>
              <a:t>2 	How long did the flight from London take?</a:t>
            </a:r>
          </a:p>
          <a:p>
            <a:pPr marL="360363" indent="-360363">
              <a:spcBef>
                <a:spcPts val="300"/>
              </a:spcBef>
            </a:pPr>
            <a:r>
              <a:rPr lang="en-US" altLang="zh-TW" sz="2000" dirty="0"/>
              <a:t>3 	How long have you known each other?</a:t>
            </a:r>
          </a:p>
          <a:p>
            <a:pPr marL="360363" indent="-360363">
              <a:spcBef>
                <a:spcPts val="300"/>
              </a:spcBef>
            </a:pPr>
            <a:r>
              <a:rPr lang="en-US" altLang="zh-TW" sz="2000" dirty="0"/>
              <a:t>4 	How long did you spend in Canada?</a:t>
            </a:r>
          </a:p>
          <a:p>
            <a:pPr marL="360363" indent="-360363">
              <a:spcBef>
                <a:spcPts val="300"/>
              </a:spcBef>
            </a:pPr>
            <a:r>
              <a:rPr lang="en-US" altLang="zh-TW" sz="2000" dirty="0"/>
              <a:t>5 	How long have you been waiting for the bus?</a:t>
            </a:r>
          </a:p>
          <a:p>
            <a:pPr marL="360363" indent="-360363">
              <a:spcBef>
                <a:spcPts val="300"/>
              </a:spcBef>
            </a:pPr>
            <a:r>
              <a:rPr lang="en-US" altLang="zh-TW" sz="2000" dirty="0"/>
              <a:t>6 	How long have you been here?</a:t>
            </a:r>
            <a:endParaRPr lang="zh-TW" altLang="en-US" sz="2000" dirty="0"/>
          </a:p>
        </p:txBody>
      </p:sp>
      <p:sp>
        <p:nvSpPr>
          <p:cNvPr id="14" name="矩形 13"/>
          <p:cNvSpPr/>
          <p:nvPr/>
        </p:nvSpPr>
        <p:spPr>
          <a:xfrm>
            <a:off x="5775606" y="1270269"/>
            <a:ext cx="3232305" cy="3412473"/>
          </a:xfrm>
          <a:prstGeom prst="rect">
            <a:avLst/>
          </a:prstGeom>
        </p:spPr>
        <p:txBody>
          <a:bodyPr wrap="square">
            <a:spAutoFit/>
          </a:bodyPr>
          <a:lstStyle/>
          <a:p>
            <a:pPr marL="360363" indent="-360363">
              <a:lnSpc>
                <a:spcPts val="2600"/>
              </a:lnSpc>
            </a:pPr>
            <a:r>
              <a:rPr lang="en-US" altLang="zh-TW" b="1" dirty="0">
                <a:solidFill>
                  <a:srgbClr val="FF0066"/>
                </a:solidFill>
                <a:latin typeface="Segoe Print" panose="02000600000000000000" pitchFamily="2" charset="0"/>
              </a:rPr>
              <a:t>Example</a:t>
            </a:r>
          </a:p>
          <a:p>
            <a:pPr marL="360363" indent="-360363">
              <a:lnSpc>
                <a:spcPts val="2600"/>
              </a:lnSpc>
            </a:pPr>
            <a:r>
              <a:rPr lang="en-US" altLang="zh-TW" b="1" dirty="0">
                <a:solidFill>
                  <a:srgbClr val="FF0066"/>
                </a:solidFill>
                <a:latin typeface="Segoe Print" panose="02000600000000000000" pitchFamily="2" charset="0"/>
              </a:rPr>
              <a:t>A: 	How long have you known each other?</a:t>
            </a:r>
          </a:p>
          <a:p>
            <a:pPr marL="360363" indent="-360363">
              <a:lnSpc>
                <a:spcPts val="2600"/>
              </a:lnSpc>
            </a:pPr>
            <a:r>
              <a:rPr lang="en-US" altLang="zh-TW" b="1" dirty="0">
                <a:solidFill>
                  <a:srgbClr val="FF0066"/>
                </a:solidFill>
                <a:latin typeface="Segoe Print" panose="02000600000000000000" pitchFamily="2" charset="0"/>
              </a:rPr>
              <a:t>B: 	Not long – we met on holiday this spring.</a:t>
            </a:r>
          </a:p>
          <a:p>
            <a:pPr marL="360363" indent="-360363">
              <a:lnSpc>
                <a:spcPts val="2600"/>
              </a:lnSpc>
            </a:pPr>
            <a:r>
              <a:rPr lang="en-US" altLang="zh-TW" b="1" dirty="0">
                <a:solidFill>
                  <a:srgbClr val="FF0066"/>
                </a:solidFill>
                <a:latin typeface="Segoe Print" panose="02000600000000000000" pitchFamily="2" charset="0"/>
              </a:rPr>
              <a:t>A: 	Really? Where did you meet?</a:t>
            </a:r>
          </a:p>
          <a:p>
            <a:pPr marL="360363" indent="-360363">
              <a:lnSpc>
                <a:spcPts val="2600"/>
              </a:lnSpc>
            </a:pPr>
            <a:r>
              <a:rPr lang="en-US" altLang="zh-TW" b="1" dirty="0">
                <a:solidFill>
                  <a:srgbClr val="FF0066"/>
                </a:solidFill>
                <a:latin typeface="Segoe Print" panose="02000600000000000000" pitchFamily="2" charset="0"/>
              </a:rPr>
              <a:t>B: 	On holiday. We were both on the same tour bus.</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 xmlns:a16="http://schemas.microsoft.com/office/drawing/2014/main" id="{7FEB6AA2-17FC-44A4-9C87-263EEE6D863A}"/>
              </a:ext>
            </a:extLst>
          </p:cNvPr>
          <p:cNvSpPr/>
          <p:nvPr/>
        </p:nvSpPr>
        <p:spPr>
          <a:xfrm>
            <a:off x="448406" y="1010939"/>
            <a:ext cx="431730" cy="2152512"/>
          </a:xfrm>
          <a:prstGeom prst="rect">
            <a:avLst/>
          </a:prstGeom>
        </p:spPr>
        <p:txBody>
          <a:bodyPr wrap="square">
            <a:spAutoFit/>
          </a:bodyPr>
          <a:lstStyle/>
          <a:p>
            <a:pPr marL="360363" indent="-360363">
              <a:lnSpc>
                <a:spcPts val="2700"/>
              </a:lnSpc>
            </a:pPr>
            <a:r>
              <a:rPr lang="en-US" altLang="zh-TW" b="1" dirty="0">
                <a:solidFill>
                  <a:srgbClr val="FF0066"/>
                </a:solidFill>
                <a:latin typeface="Segoe Print" panose="02000600000000000000" pitchFamily="2" charset="0"/>
              </a:rPr>
              <a:t>b</a:t>
            </a:r>
          </a:p>
          <a:p>
            <a:pPr marL="360363" indent="-360363">
              <a:lnSpc>
                <a:spcPts val="2700"/>
              </a:lnSpc>
            </a:pPr>
            <a:r>
              <a:rPr lang="en-US" altLang="zh-TW" b="1" dirty="0">
                <a:solidFill>
                  <a:srgbClr val="FF0066"/>
                </a:solidFill>
                <a:latin typeface="Segoe Print" panose="02000600000000000000" pitchFamily="2" charset="0"/>
              </a:rPr>
              <a:t>a</a:t>
            </a:r>
          </a:p>
          <a:p>
            <a:pPr marL="360363" indent="-360363">
              <a:lnSpc>
                <a:spcPts val="2700"/>
              </a:lnSpc>
            </a:pPr>
            <a:r>
              <a:rPr lang="en-US" altLang="zh-TW" b="1" dirty="0">
                <a:solidFill>
                  <a:srgbClr val="FF0066"/>
                </a:solidFill>
                <a:latin typeface="Segoe Print" panose="02000600000000000000" pitchFamily="2" charset="0"/>
              </a:rPr>
              <a:t>d</a:t>
            </a:r>
          </a:p>
          <a:p>
            <a:pPr marL="360363" indent="-360363">
              <a:lnSpc>
                <a:spcPts val="2700"/>
              </a:lnSpc>
            </a:pPr>
            <a:r>
              <a:rPr lang="en-US" altLang="zh-TW" b="1" dirty="0">
                <a:solidFill>
                  <a:srgbClr val="FF0066"/>
                </a:solidFill>
                <a:latin typeface="Segoe Print" panose="02000600000000000000" pitchFamily="2" charset="0"/>
              </a:rPr>
              <a:t>c</a:t>
            </a:r>
          </a:p>
          <a:p>
            <a:pPr marL="360363" indent="-360363">
              <a:lnSpc>
                <a:spcPts val="2700"/>
              </a:lnSpc>
            </a:pPr>
            <a:r>
              <a:rPr lang="en-US" altLang="zh-TW" b="1" dirty="0">
                <a:solidFill>
                  <a:srgbClr val="FF0066"/>
                </a:solidFill>
                <a:latin typeface="Segoe Print" panose="02000600000000000000" pitchFamily="2" charset="0"/>
              </a:rPr>
              <a:t>e</a:t>
            </a:r>
          </a:p>
          <a:p>
            <a:pPr marL="360363" indent="-360363">
              <a:lnSpc>
                <a:spcPts val="2700"/>
              </a:lnSpc>
            </a:pPr>
            <a:r>
              <a:rPr lang="en-US" altLang="zh-TW" b="1" dirty="0">
                <a:solidFill>
                  <a:srgbClr val="FF0066"/>
                </a:solidFill>
                <a:latin typeface="Segoe Print" panose="02000600000000000000" pitchFamily="2" charset="0"/>
              </a:rPr>
              <a:t>f</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wipe(left)">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8b-p.97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7C8247C5-B96C-435F-89C2-E01F03B5B1BD}"/>
              </a:ext>
            </a:extLst>
          </p:cNvPr>
          <p:cNvSpPr/>
          <p:nvPr/>
        </p:nvSpPr>
        <p:spPr>
          <a:xfrm>
            <a:off x="304909"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t>What kinds of activities are you interested in? How long have you been doing them? Work in pairs and tell your partner. Ask follow-up questions. Use some of these ideas.</a:t>
            </a:r>
            <a:endParaRPr lang="zh-TW" altLang="en-US" sz="2000" dirty="0"/>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B2A53E07-7011-42FA-861F-E52F34337348}"/>
              </a:ext>
            </a:extLst>
          </p:cNvPr>
          <p:cNvSpPr/>
          <p:nvPr/>
        </p:nvSpPr>
        <p:spPr>
          <a:xfrm>
            <a:off x="666520" y="1983343"/>
            <a:ext cx="5976651" cy="1477328"/>
          </a:xfrm>
          <a:prstGeom prst="rect">
            <a:avLst/>
          </a:prstGeom>
        </p:spPr>
        <p:txBody>
          <a:bodyPr wrap="square">
            <a:spAutoFit/>
          </a:bodyPr>
          <a:lstStyle/>
          <a:p>
            <a:pPr marL="360363" indent="-360363">
              <a:lnSpc>
                <a:spcPts val="2700"/>
              </a:lnSpc>
            </a:pPr>
            <a:r>
              <a:rPr lang="en-US" altLang="zh-TW" sz="2000" i="1" dirty="0">
                <a:solidFill>
                  <a:srgbClr val="0080FF"/>
                </a:solidFill>
                <a:latin typeface="Calibri" panose="020F0502020204030204" pitchFamily="34" charset="0"/>
              </a:rPr>
              <a:t>I’ve been … since/for …</a:t>
            </a:r>
          </a:p>
          <a:p>
            <a:pPr marL="360363" indent="-360363">
              <a:lnSpc>
                <a:spcPts val="2700"/>
              </a:lnSpc>
            </a:pPr>
            <a:r>
              <a:rPr lang="en-US" altLang="zh-TW" sz="2000" i="1" dirty="0">
                <a:solidFill>
                  <a:srgbClr val="0080FF"/>
                </a:solidFill>
                <a:latin typeface="Calibri" panose="020F0502020204030204" pitchFamily="34" charset="0"/>
              </a:rPr>
              <a:t>I took it up when …</a:t>
            </a:r>
          </a:p>
          <a:p>
            <a:pPr marL="360363" indent="-360363">
              <a:lnSpc>
                <a:spcPts val="2700"/>
              </a:lnSpc>
            </a:pPr>
            <a:r>
              <a:rPr lang="en-US" altLang="zh-TW" sz="2000" i="1" dirty="0">
                <a:solidFill>
                  <a:srgbClr val="0080FF"/>
                </a:solidFill>
                <a:latin typeface="Calibri" panose="020F0502020204030204" pitchFamily="34" charset="0"/>
              </a:rPr>
              <a:t>I’ve always/never …</a:t>
            </a:r>
          </a:p>
          <a:p>
            <a:pPr marL="360363" indent="-360363">
              <a:lnSpc>
                <a:spcPts val="2700"/>
              </a:lnSpc>
            </a:pPr>
            <a:r>
              <a:rPr lang="en-US" altLang="zh-TW" sz="2000" i="1" dirty="0">
                <a:solidFill>
                  <a:srgbClr val="0080FF"/>
                </a:solidFill>
                <a:latin typeface="Calibri" panose="020F0502020204030204" pitchFamily="34" charset="0"/>
              </a:rPr>
              <a:t>In the last few … , I’ve …</a:t>
            </a:r>
            <a:endParaRPr lang="zh-TW" altLang="en-US" sz="2000" i="1" dirty="0">
              <a:solidFill>
                <a:srgbClr val="0080FF"/>
              </a:solidFill>
              <a:latin typeface="Calibri" panose="020F0502020204030204" pitchFamily="34" charset="0"/>
            </a:endParaRPr>
          </a:p>
        </p:txBody>
      </p:sp>
      <p:sp>
        <p:nvSpPr>
          <p:cNvPr id="25" name="矩形 24"/>
          <p:cNvSpPr/>
          <p:nvPr/>
        </p:nvSpPr>
        <p:spPr>
          <a:xfrm>
            <a:off x="666520" y="3625222"/>
            <a:ext cx="8127522"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I’ve been interested in stamp collecting / </a:t>
            </a:r>
            <a:r>
              <a:rPr lang="en-US" altLang="zh-TW" b="1" dirty="0" err="1">
                <a:solidFill>
                  <a:srgbClr val="FF0066"/>
                </a:solidFill>
                <a:latin typeface="Segoe Print" panose="02000600000000000000" pitchFamily="2" charset="0"/>
              </a:rPr>
              <a:t>birdwatching</a:t>
            </a:r>
            <a:r>
              <a:rPr lang="en-US" altLang="zh-TW" b="1" dirty="0">
                <a:solidFill>
                  <a:srgbClr val="FF0066"/>
                </a:solidFill>
                <a:latin typeface="Segoe Print" panose="02000600000000000000" pitchFamily="2" charset="0"/>
              </a:rPr>
              <a:t> since 2012 / for ten years.</a:t>
            </a:r>
          </a:p>
          <a:p>
            <a:pPr marL="360363" indent="-360363">
              <a:spcBef>
                <a:spcPts val="600"/>
              </a:spcBef>
            </a:pPr>
            <a:r>
              <a:rPr lang="en-US" altLang="zh-TW" b="1" dirty="0">
                <a:solidFill>
                  <a:srgbClr val="FF0066"/>
                </a:solidFill>
                <a:latin typeface="Segoe Print" panose="02000600000000000000" pitchFamily="2" charset="0"/>
              </a:rPr>
              <a:t>I took it up when I left home / my wife left me.</a:t>
            </a:r>
          </a:p>
          <a:p>
            <a:pPr marL="360363" indent="-360363">
              <a:spcBef>
                <a:spcPts val="600"/>
              </a:spcBef>
            </a:pPr>
            <a:r>
              <a:rPr lang="en-US" altLang="zh-TW" b="1" dirty="0">
                <a:solidFill>
                  <a:srgbClr val="FF0066"/>
                </a:solidFill>
                <a:latin typeface="Segoe Print" panose="02000600000000000000" pitchFamily="2" charset="0"/>
              </a:rPr>
              <a:t>I’ve always/never loved working with my hands.</a:t>
            </a:r>
          </a:p>
          <a:p>
            <a:pPr marL="360363" indent="-360363">
              <a:spcBef>
                <a:spcPts val="600"/>
              </a:spcBef>
            </a:pPr>
            <a:r>
              <a:rPr lang="en-US" altLang="zh-TW" b="1" dirty="0">
                <a:solidFill>
                  <a:srgbClr val="FF0066"/>
                </a:solidFill>
                <a:latin typeface="Segoe Print" panose="02000600000000000000" pitchFamily="2" charset="0"/>
              </a:rPr>
              <a:t>In the last few years, I’ve found some rare Zambian stamps.</a:t>
            </a:r>
            <a:endParaRPr lang="zh-TW" altLang="en-US" b="1" dirty="0">
              <a:solidFill>
                <a:srgbClr val="FF0066"/>
              </a:solidFill>
              <a:latin typeface="Segoe Print" panose="02000600000000000000" pitchFamily="2" charset="0"/>
            </a:endParaRPr>
          </a:p>
        </p:txBody>
      </p:sp>
      <p:pic>
        <p:nvPicPr>
          <p:cNvPr id="7" name="圖片 6">
            <a:extLst>
              <a:ext uri="{FF2B5EF4-FFF2-40B4-BE49-F238E27FC236}">
                <a16:creationId xmlns="" xmlns:a16="http://schemas.microsoft.com/office/drawing/2014/main" id="{1392F583-1577-4D88-A997-F84610624C9F}"/>
              </a:ext>
            </a:extLst>
          </p:cNvPr>
          <p:cNvPicPr>
            <a:picLocks noChangeAspect="1"/>
          </p:cNvPicPr>
          <p:nvPr/>
        </p:nvPicPr>
        <p:blipFill>
          <a:blip r:embed="rId2" cstate="print"/>
          <a:stretch>
            <a:fillRect/>
          </a:stretch>
        </p:blipFill>
        <p:spPr>
          <a:xfrm>
            <a:off x="2046226" y="293791"/>
            <a:ext cx="1209499" cy="468359"/>
          </a:xfrm>
          <a:prstGeom prst="rect">
            <a:avLst/>
          </a:prstGeom>
        </p:spPr>
      </p:pic>
    </p:spTree>
    <p:extLst>
      <p:ext uri="{BB962C8B-B14F-4D97-AF65-F5344CB8AC3E}">
        <p14:creationId xmlns="" xmlns:p14="http://schemas.microsoft.com/office/powerpoint/2010/main" val="37700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All aboard!</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E99991C3-F504-40A5-8558-11506C3EFCB7}"/>
              </a:ext>
            </a:extLst>
          </p:cNvPr>
          <p:cNvSpPr/>
          <p:nvPr/>
        </p:nvSpPr>
        <p:spPr>
          <a:xfrm>
            <a:off x="337970" y="1769512"/>
            <a:ext cx="8366236"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Discuss the questions.</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sp>
        <p:nvSpPr>
          <p:cNvPr id="19" name="矩形 18">
            <a:extLst>
              <a:ext uri="{FF2B5EF4-FFF2-40B4-BE49-F238E27FC236}">
                <a16:creationId xmlns="" xmlns:a16="http://schemas.microsoft.com/office/drawing/2014/main" id="{7D3ED36A-812C-48AB-A543-0D20AB6DEB63}"/>
              </a:ext>
            </a:extLst>
          </p:cNvPr>
          <p:cNvSpPr/>
          <p:nvPr/>
        </p:nvSpPr>
        <p:spPr>
          <a:xfrm>
            <a:off x="4819191" y="1563123"/>
            <a:ext cx="3674391"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1/2 Students’ own answers</a:t>
            </a:r>
          </a:p>
        </p:txBody>
      </p:sp>
      <p:sp>
        <p:nvSpPr>
          <p:cNvPr id="4" name="矩形 3">
            <a:extLst>
              <a:ext uri="{FF2B5EF4-FFF2-40B4-BE49-F238E27FC236}">
                <a16:creationId xmlns="" xmlns:a16="http://schemas.microsoft.com/office/drawing/2014/main" id="{88161F3C-C599-498A-A1DE-D741E3E22345}"/>
              </a:ext>
            </a:extLst>
          </p:cNvPr>
          <p:cNvSpPr/>
          <p:nvPr/>
        </p:nvSpPr>
        <p:spPr>
          <a:xfrm>
            <a:off x="711144" y="2189693"/>
            <a:ext cx="8141025" cy="1477328"/>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Do many tourists come to your country or region? From which countries?</a:t>
            </a:r>
          </a:p>
          <a:p>
            <a:pPr marL="361950" indent="-361950">
              <a:spcBef>
                <a:spcPts val="600"/>
              </a:spcBef>
            </a:pPr>
            <a:r>
              <a:rPr lang="en-US" altLang="zh-TW" sz="2000" dirty="0">
                <a:latin typeface="Calibri" panose="020F0502020204030204" pitchFamily="34" charset="0"/>
              </a:rPr>
              <a:t>2 	What do these tourists do? Activity holidays, backpacking, cultural sightseeing, ecotourism, or other holiday activities?</a:t>
            </a:r>
          </a:p>
          <a:p>
            <a:pPr marL="361950" indent="-361950">
              <a:spcBef>
                <a:spcPts val="600"/>
              </a:spcBef>
            </a:pPr>
            <a:r>
              <a:rPr lang="en-US" altLang="zh-TW" sz="2000" dirty="0">
                <a:latin typeface="Calibri" panose="020F0502020204030204" pitchFamily="34" charset="0"/>
              </a:rPr>
              <a:t>3 	What are the advantages of this tourism? Are there any disadvantages?</a:t>
            </a:r>
            <a:endParaRPr lang="zh-TW" altLang="en-US" sz="2000" dirty="0">
              <a:latin typeface="Calibri" panose="020F0502020204030204" pitchFamily="34" charset="0"/>
            </a:endParaRPr>
          </a:p>
        </p:txBody>
      </p:sp>
      <p:sp>
        <p:nvSpPr>
          <p:cNvPr id="10" name="矩形 9">
            <a:extLst>
              <a:ext uri="{FF2B5EF4-FFF2-40B4-BE49-F238E27FC236}">
                <a16:creationId xmlns="" xmlns:a16="http://schemas.microsoft.com/office/drawing/2014/main" id="{68FE130F-48A9-495D-99A9-716B58674C6F}"/>
              </a:ext>
            </a:extLst>
          </p:cNvPr>
          <p:cNvSpPr/>
          <p:nvPr/>
        </p:nvSpPr>
        <p:spPr>
          <a:xfrm>
            <a:off x="756967" y="3656627"/>
            <a:ext cx="8095202" cy="2662267"/>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Advantages: provides money and jobs for local people; makes sure places are protected; puts a place on the map – promotes a country in a positive way; improves local infrastructure; makes the place more lively with shops and restaurants and bars; an opportunity to meet people from different cultures </a:t>
            </a:r>
          </a:p>
          <a:p>
            <a:pPr marL="360363" indent="-360363">
              <a:spcBef>
                <a:spcPts val="600"/>
              </a:spcBef>
            </a:pPr>
            <a:r>
              <a:rPr lang="en-US" altLang="zh-TW" b="1" dirty="0">
                <a:solidFill>
                  <a:srgbClr val="FF0066"/>
                </a:solidFill>
                <a:latin typeface="Segoe Print" panose="02000600000000000000" pitchFamily="2" charset="0"/>
              </a:rPr>
              <a:t>	Disadvantages: overcrowding; pollution; too much development and construction; natural places can be spoilt; prices, particularly house prices, can affect local people; some tourists can be noisy or thoughtless</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35313" y="2640460"/>
            <a:ext cx="7794979" cy="3504478"/>
          </a:xfrm>
          <a:prstGeom prst="rect">
            <a:avLst/>
          </a:prstGeom>
          <a:noFill/>
          <a:ln w="9525">
            <a:noFill/>
            <a:miter lim="800000"/>
            <a:headEnd/>
            <a:tailEnd/>
          </a:ln>
        </p:spPr>
      </p:pic>
      <p:sp>
        <p:nvSpPr>
          <p:cNvPr id="2" name="矩形 1">
            <a:extLst>
              <a:ext uri="{FF2B5EF4-FFF2-40B4-BE49-F238E27FC236}">
                <a16:creationId xmlns="" xmlns:a16="http://schemas.microsoft.com/office/drawing/2014/main" id="{9F09E386-2FD1-4F5B-B7BF-A1251BE24D91}"/>
              </a:ext>
            </a:extLst>
          </p:cNvPr>
          <p:cNvSpPr/>
          <p:nvPr/>
        </p:nvSpPr>
        <p:spPr>
          <a:xfrm>
            <a:off x="671091" y="792933"/>
            <a:ext cx="8112677"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It describes extreme activities tourists can do.</a:t>
            </a:r>
          </a:p>
          <a:p>
            <a:pPr marL="361950" indent="-361950">
              <a:spcBef>
                <a:spcPts val="600"/>
              </a:spcBef>
            </a:pPr>
            <a:r>
              <a:rPr lang="en-US" altLang="zh-TW" sz="2000" dirty="0">
                <a:latin typeface="Calibri" panose="020F0502020204030204" pitchFamily="34" charset="0"/>
              </a:rPr>
              <a:t>b 	It compares the positive and negative effects of tourism.</a:t>
            </a:r>
          </a:p>
          <a:p>
            <a:pPr marL="361950" indent="-361950">
              <a:spcBef>
                <a:spcPts val="600"/>
              </a:spcBef>
            </a:pPr>
            <a:r>
              <a:rPr lang="en-US" altLang="zh-TW" sz="2000" dirty="0">
                <a:latin typeface="Calibri" panose="020F0502020204030204" pitchFamily="34" charset="0"/>
              </a:rPr>
              <a:t>c 	It talks about the impact of lots of tourists on a destination.</a:t>
            </a:r>
            <a:endParaRPr lang="zh-TW" altLang="en-US" sz="2000" dirty="0">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quickly. What is it about? Choose the best option (a–c).</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 xmlns:a16="http://schemas.microsoft.com/office/drawing/2014/main" id="{44B076F4-C6F5-413F-A496-6B08B505C3D1}"/>
              </a:ext>
            </a:extLst>
          </p:cNvPr>
          <p:cNvSpPr/>
          <p:nvPr/>
        </p:nvSpPr>
        <p:spPr>
          <a:xfrm>
            <a:off x="263812" y="209034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and complete the table.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 xmlns:a16="http://schemas.microsoft.com/office/drawing/2014/main" id="{6C3305AD-EBEF-41A3-80EF-C1406C32CAFF}"/>
              </a:ext>
            </a:extLst>
          </p:cNvPr>
          <p:cNvPicPr>
            <a:picLocks noChangeAspect="1"/>
          </p:cNvPicPr>
          <p:nvPr/>
        </p:nvPicPr>
        <p:blipFill>
          <a:blip r:embed="rId3" cstate="print"/>
          <a:stretch>
            <a:fillRect/>
          </a:stretch>
        </p:blipFill>
        <p:spPr>
          <a:xfrm>
            <a:off x="0" y="0"/>
            <a:ext cx="8196943" cy="4182976"/>
          </a:xfrm>
          <a:prstGeom prst="rect">
            <a:avLst/>
          </a:prstGeom>
        </p:spPr>
      </p:pic>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 xmlns:a16="http://schemas.microsoft.com/office/drawing/2014/main" id="{037F1507-1815-441D-82B2-B804E01E59EF}"/>
              </a:ext>
            </a:extLst>
          </p:cNvPr>
          <p:cNvSpPr/>
          <p:nvPr/>
        </p:nvSpPr>
        <p:spPr>
          <a:xfrm>
            <a:off x="216823" y="4229099"/>
            <a:ext cx="8710353" cy="1938992"/>
          </a:xfrm>
          <a:prstGeom prst="rect">
            <a:avLst/>
          </a:prstGeom>
        </p:spPr>
        <p:txBody>
          <a:bodyPr wrap="square">
            <a:spAutoFit/>
          </a:bodyPr>
          <a:lstStyle/>
          <a:p>
            <a:r>
              <a:rPr lang="en-US" altLang="zh-TW" sz="2000" b="1" dirty="0">
                <a:solidFill>
                  <a:srgbClr val="1F4F7B"/>
                </a:solidFill>
                <a:latin typeface="Calibri" panose="020F0502020204030204" pitchFamily="34" charset="0"/>
                <a:cs typeface="Calibri" panose="020F0502020204030204" pitchFamily="34" charset="0"/>
              </a:rPr>
              <a:t>The tourism industry started to grow rapidly in the middle of the last century and it’s been growing ever since. In the last twenty years especially, more and more people have been travelling to distant places around the world. It’s a wonderful thing, to be able to travel to destinations we had previously only read about or seen on television. But what kind of impact do large numbers of people have on these places?</a:t>
            </a:r>
            <a:endParaRPr lang="zh-TW" altLang="en-US" sz="2000" b="1" dirty="0">
              <a:solidFill>
                <a:srgbClr val="1F4F7B"/>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7870C775-22B2-475B-B31F-E91D3AAA31E4}"/>
              </a:ext>
            </a:extLst>
          </p:cNvPr>
          <p:cNvSpPr/>
          <p:nvPr/>
        </p:nvSpPr>
        <p:spPr>
          <a:xfrm>
            <a:off x="5288886" y="1264510"/>
            <a:ext cx="2918943" cy="584775"/>
          </a:xfrm>
          <a:prstGeom prst="rect">
            <a:avLst/>
          </a:prstGeom>
        </p:spPr>
        <p:txBody>
          <a:bodyPr wrap="square">
            <a:spAutoFit/>
          </a:bodyPr>
          <a:lstStyle/>
          <a:p>
            <a:r>
              <a:rPr lang="en-US" altLang="zh-TW" sz="1600" dirty="0">
                <a:solidFill>
                  <a:schemeClr val="bg1"/>
                </a:solidFill>
                <a:latin typeface="Corbel" panose="020B0503020204020204" pitchFamily="34" charset="0"/>
              </a:rPr>
              <a:t>A plane comes in to land on the</a:t>
            </a:r>
          </a:p>
          <a:p>
            <a:r>
              <a:rPr lang="en-US" altLang="zh-TW" sz="1600" dirty="0">
                <a:solidFill>
                  <a:schemeClr val="bg1"/>
                </a:solidFill>
                <a:latin typeface="Corbel" panose="020B0503020204020204" pitchFamily="34" charset="0"/>
              </a:rPr>
              <a:t>Caribbean island of Saint Martin.</a:t>
            </a:r>
            <a:endParaRPr lang="zh-TW" altLang="en-US" sz="1600" dirty="0">
              <a:solidFill>
                <a:schemeClr val="bg1"/>
              </a:solidFill>
              <a:latin typeface="Corbel" panose="020B0503020204020204" pitchFamily="34" charset="0"/>
            </a:endParaRPr>
          </a:p>
        </p:txBody>
      </p:sp>
      <p:sp>
        <p:nvSpPr>
          <p:cNvPr id="11" name="矩形 10">
            <a:extLst>
              <a:ext uri="{FF2B5EF4-FFF2-40B4-BE49-F238E27FC236}">
                <a16:creationId xmlns="" xmlns:a16="http://schemas.microsoft.com/office/drawing/2014/main" id="{90292565-1F24-4579-A363-1B0CD6A7B9FF}"/>
              </a:ext>
            </a:extLst>
          </p:cNvPr>
          <p:cNvSpPr/>
          <p:nvPr/>
        </p:nvSpPr>
        <p:spPr>
          <a:xfrm>
            <a:off x="239984" y="3610572"/>
            <a:ext cx="970843" cy="369332"/>
          </a:xfrm>
          <a:prstGeom prst="rect">
            <a:avLst/>
          </a:prstGeom>
        </p:spPr>
        <p:txBody>
          <a:bodyPr wrap="none">
            <a:spAutoFit/>
          </a:bodyPr>
          <a:lstStyle/>
          <a:p>
            <a:r>
              <a:rPr lang="en-US" altLang="zh-TW" b="1" dirty="0">
                <a:solidFill>
                  <a:schemeClr val="bg1"/>
                </a:solidFill>
                <a:latin typeface="Calibri" panose="020F0502020204030204" pitchFamily="34" charset="0"/>
                <a:cs typeface="Arial" panose="020B0604020202020204" pitchFamily="34" charset="0"/>
              </a:rPr>
              <a:t>Track 66</a:t>
            </a:r>
            <a:endParaRPr lang="zh-TW" altLang="en-US" b="1" dirty="0">
              <a:solidFill>
                <a:schemeClr val="bg1"/>
              </a:solidFill>
              <a:latin typeface="Calibri" panose="020F0502020204030204" pitchFamily="34" charset="0"/>
            </a:endParaRPr>
          </a:p>
        </p:txBody>
      </p:sp>
      <p:pic>
        <p:nvPicPr>
          <p:cNvPr id="12" name="life_2e_intermediate_sb_track_66.mp3">
            <a:hlinkClick r:id="" action="ppaction://media"/>
            <a:extLst>
              <a:ext uri="{FF2B5EF4-FFF2-40B4-BE49-F238E27FC236}">
                <a16:creationId xmlns="" xmlns:a16="http://schemas.microsoft.com/office/drawing/2014/main" id="{FB5112D3-49EC-4412-937E-318D0251B553}"/>
              </a:ext>
            </a:extLst>
          </p:cNvPr>
          <p:cNvPicPr>
            <a:picLocks noChangeAspect="1"/>
          </p:cNvPicPr>
          <p:nvPr>
            <a:videoFile r:link="rId1"/>
            <p:extLst>
              <p:ext uri="{DAA4B4D4-6D71-4841-9C94-3DE7FCFB9230}">
                <p14:media xmlns="" xmlns:p14="http://schemas.microsoft.com/office/powerpoint/2010/main" r:embed="rId4">
                  <p14:trim end="181211.75"/>
                </p14:media>
              </p:ext>
            </p:extLst>
          </p:nvPr>
        </p:nvPicPr>
        <p:blipFill>
          <a:blip r:embed="rId5" cstate="print"/>
          <a:stretch>
            <a:fillRect/>
          </a:stretch>
        </p:blipFill>
        <p:spPr>
          <a:xfrm>
            <a:off x="1241034" y="3533982"/>
            <a:ext cx="609600" cy="609600"/>
          </a:xfrm>
          <a:prstGeom prst="rect">
            <a:avLst/>
          </a:prstGeom>
        </p:spPr>
      </p:pic>
    </p:spTree>
    <p:extLst>
      <p:ext uri="{BB962C8B-B14F-4D97-AF65-F5344CB8AC3E}">
        <p14:creationId xmlns=""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67"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endCondLst>
                    <p:cond evt="onStopAudio" delay="0">
                      <p:tgtEl>
                        <p:sldTgt/>
                      </p:tgtEl>
                    </p:cond>
                  </p:endCondLst>
                </p:cTn>
                <p:tgtEl>
                  <p:spTgt spid="1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23AE869E-7E4F-4B5B-8AD1-4D0BD5CEECBB}"/>
              </a:ext>
            </a:extLst>
          </p:cNvPr>
          <p:cNvSpPr/>
          <p:nvPr/>
        </p:nvSpPr>
        <p:spPr>
          <a:xfrm>
            <a:off x="543641" y="24856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66</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 xmlns:a16="http://schemas.microsoft.com/office/drawing/2014/main" id="{DF4589E8-6D05-4E7A-AC2E-5B3F36EC6EB6}"/>
              </a:ext>
            </a:extLst>
          </p:cNvPr>
          <p:cNvSpPr/>
          <p:nvPr/>
        </p:nvSpPr>
        <p:spPr>
          <a:xfrm>
            <a:off x="344647" y="665486"/>
            <a:ext cx="8516324" cy="5432256"/>
          </a:xfrm>
          <a:prstGeom prst="rect">
            <a:avLst/>
          </a:prstGeom>
        </p:spPr>
        <p:txBody>
          <a:bodyPr wrap="square">
            <a:spAutoFit/>
          </a:bodyPr>
          <a:lstStyle/>
          <a:p>
            <a:pPr>
              <a:spcBef>
                <a:spcPts val="600"/>
              </a:spcBef>
            </a:pPr>
            <a:r>
              <a:rPr lang="en-US" altLang="zh-TW" sz="2100" b="1" dirty="0">
                <a:solidFill>
                  <a:srgbClr val="1F4F7B"/>
                </a:solidFill>
                <a:latin typeface="Calibri" panose="020F0502020204030204" pitchFamily="34" charset="0"/>
                <a:cs typeface="Calibri" panose="020F0502020204030204" pitchFamily="34" charset="0"/>
              </a:rPr>
              <a:t>A voyage to the end of the Earth?</a:t>
            </a:r>
          </a:p>
          <a:p>
            <a:pPr>
              <a:spcBef>
                <a:spcPts val="600"/>
              </a:spcBef>
            </a:pPr>
            <a:r>
              <a:rPr lang="en-US" altLang="zh-TW" sz="1900" dirty="0">
                <a:latin typeface="Calibri" panose="020F0502020204030204" pitchFamily="34" charset="0"/>
                <a:cs typeface="Calibri" panose="020F0502020204030204" pitchFamily="34" charset="0"/>
              </a:rPr>
              <a:t>A large cruise ship can carry as many as six thousand</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passengers at a time, with about twenty-four million people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going on cruises every year. Cruise ships drop about ninety</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thousand tons of waste into the oceans every year and each</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ship produces as much air pollution as five million cars.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he effects of this are made even worse by the fact that cruises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visit the same places over and over again, so the damage is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repeated. In Patagonia, this has been having an effect on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wildlife. The numbers of </a:t>
            </a:r>
            <a:r>
              <a:rPr lang="en-US" altLang="zh-TW" sz="1900" dirty="0" err="1">
                <a:latin typeface="Calibri" panose="020F0502020204030204" pitchFamily="34" charset="0"/>
                <a:cs typeface="Calibri" panose="020F0502020204030204" pitchFamily="34" charset="0"/>
              </a:rPr>
              <a:t>Magellanic</a:t>
            </a:r>
            <a:r>
              <a:rPr lang="en-US" altLang="zh-TW" sz="1900" dirty="0">
                <a:latin typeface="Calibri" panose="020F0502020204030204" pitchFamily="34" charset="0"/>
                <a:cs typeface="Calibri" panose="020F0502020204030204" pitchFamily="34" charset="0"/>
              </a:rPr>
              <a:t> penguins have been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falling for some years now, for example.</a:t>
            </a:r>
          </a:p>
          <a:p>
            <a:pPr>
              <a:spcBef>
                <a:spcPts val="1200"/>
              </a:spcBef>
            </a:pPr>
            <a:r>
              <a:rPr lang="en-US" altLang="zh-TW" sz="2100" b="1" dirty="0">
                <a:solidFill>
                  <a:srgbClr val="1F4F7B"/>
                </a:solidFill>
                <a:latin typeface="Calibri" panose="020F0502020204030204" pitchFamily="34" charset="0"/>
                <a:cs typeface="Calibri" panose="020F0502020204030204" pitchFamily="34" charset="0"/>
              </a:rPr>
              <a:t>Climbing to the top of the world</a:t>
            </a:r>
          </a:p>
          <a:p>
            <a:pPr>
              <a:spcBef>
                <a:spcPts val="600"/>
              </a:spcBef>
            </a:pPr>
            <a:r>
              <a:rPr lang="en-US" altLang="zh-TW" sz="1900" dirty="0">
                <a:latin typeface="Calibri" panose="020F0502020204030204" pitchFamily="34" charset="0"/>
                <a:cs typeface="Calibri" panose="020F0502020204030204" pitchFamily="34" charset="0"/>
              </a:rPr>
              <a:t>Far fewer people go climbing or trekking in the Himalayas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than take a cruise, but in the short climbing season each May</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about a thousand people try to climb Everest. At times, there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are actually queues of climbers on the route to the top. The</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difficult conditions mean that everyone needs to take a lot of</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equipment with them. Unfortunately, for the last few decades,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climbers have been leaving their equipment on Everest. In</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recent years, clean-up teams have been organizing expeditions</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just to pick up this rubbish. The teams are made up of local</a:t>
            </a:r>
            <a:r>
              <a:rPr lang="zh-TW" altLang="en-US" sz="1900" dirty="0">
                <a:latin typeface="Calibri" panose="020F0502020204030204" pitchFamily="34" charset="0"/>
                <a:cs typeface="Calibri" panose="020F0502020204030204" pitchFamily="34" charset="0"/>
              </a:rPr>
              <a:t> </a:t>
            </a:r>
            <a:r>
              <a:rPr lang="en-US" altLang="zh-TW" sz="1900" dirty="0">
                <a:latin typeface="Calibri" panose="020F0502020204030204" pitchFamily="34" charset="0"/>
                <a:cs typeface="Calibri" panose="020F0502020204030204" pitchFamily="34" charset="0"/>
              </a:rPr>
              <a:t>and international climbers. One group has brought over eight tons of rubbish down from the mountain!</a:t>
            </a:r>
            <a:r>
              <a:rPr lang="zh-TW" altLang="en-US" sz="1900" dirty="0">
                <a:latin typeface="Calibri" panose="020F0502020204030204" pitchFamily="34" charset="0"/>
                <a:cs typeface="Calibri" panose="020F0502020204030204" pitchFamily="34" charset="0"/>
              </a:rPr>
              <a:t> </a:t>
            </a:r>
          </a:p>
        </p:txBody>
      </p:sp>
      <p:pic>
        <p:nvPicPr>
          <p:cNvPr id="6" name="life_2e_intermediate_sb_track_66.mp3">
            <a:hlinkClick r:id="" action="ppaction://media"/>
          </p:cNvPr>
          <p:cNvPicPr>
            <a:picLocks noChangeAspect="1"/>
          </p:cNvPicPr>
          <p:nvPr>
            <a:videoFile r:link="rId1"/>
            <p:extLst>
              <p:ext uri="{DAA4B4D4-6D71-4841-9C94-3DE7FCFB9230}">
                <p14:media xmlns="" xmlns:p14="http://schemas.microsoft.com/office/powerpoint/2010/main" r:embed="rId3">
                  <p14:trim st="37700" end="84811.75"/>
                </p14:media>
              </p:ext>
            </p:extLst>
          </p:nvPr>
        </p:nvPicPr>
        <p:blipFill>
          <a:blip r:embed="rId4" cstate="print"/>
          <a:stretch>
            <a:fillRect/>
          </a:stretch>
        </p:blipFill>
        <p:spPr>
          <a:xfrm>
            <a:off x="1501147" y="128428"/>
            <a:ext cx="609600" cy="609600"/>
          </a:xfrm>
          <a:prstGeom prst="rect">
            <a:avLst/>
          </a:prstGeom>
        </p:spPr>
      </p:pic>
    </p:spTree>
    <p:extLst>
      <p:ext uri="{BB962C8B-B14F-4D97-AF65-F5344CB8AC3E}">
        <p14:creationId xmlns=""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67"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endCondLst>
                    <p:cond evt="onStopAudio" delay="0">
                      <p:tgtEl>
                        <p:sldTgt/>
                      </p:tgtEl>
                    </p:cond>
                  </p:end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99</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 xmlns:a16="http://schemas.microsoft.com/office/drawing/2014/main" id="{DF4589E8-6D05-4E7A-AC2E-5B3F36EC6EB6}"/>
              </a:ext>
            </a:extLst>
          </p:cNvPr>
          <p:cNvSpPr/>
          <p:nvPr/>
        </p:nvSpPr>
        <p:spPr>
          <a:xfrm>
            <a:off x="450033" y="738028"/>
            <a:ext cx="8334738" cy="4555093"/>
          </a:xfrm>
          <a:prstGeom prst="rect">
            <a:avLst/>
          </a:prstGeom>
        </p:spPr>
        <p:txBody>
          <a:bodyPr wrap="square">
            <a:spAutoFit/>
          </a:bodyPr>
          <a:lstStyle/>
          <a:p>
            <a:pPr>
              <a:spcBef>
                <a:spcPts val="600"/>
              </a:spcBef>
            </a:pPr>
            <a:r>
              <a:rPr lang="en-US" altLang="zh-TW" sz="2100" b="1" dirty="0">
                <a:solidFill>
                  <a:srgbClr val="1F4F7B"/>
                </a:solidFill>
                <a:latin typeface="Calibri" panose="020F0502020204030204" pitchFamily="34" charset="0"/>
                <a:cs typeface="Calibri" panose="020F0502020204030204" pitchFamily="34" charset="0"/>
              </a:rPr>
              <a:t>Let’s all go to the beach</a:t>
            </a:r>
          </a:p>
          <a:p>
            <a:pPr>
              <a:spcBef>
                <a:spcPts val="600"/>
              </a:spcBef>
            </a:pPr>
            <a:r>
              <a:rPr lang="en-US" altLang="zh-TW" sz="1900" dirty="0">
                <a:latin typeface="Calibri" panose="020F0502020204030204" pitchFamily="34" charset="0"/>
                <a:cs typeface="Calibri" panose="020F0502020204030204" pitchFamily="34" charset="0"/>
              </a:rPr>
              <a:t>What happens when a region of about a million people is visited by thirteen million tourists every year? The Balearic Islands in the Mediterranean Sea have been dealing with this situation for decades. Where has the fresh water, the food, the petrol and the electricity for thirteen million tourists come from? And how have the islands maintained the quality of the beaches, the roads and the countryside? Recently, the government of the Balearic Islands decided to charge tourists an </a:t>
            </a:r>
            <a:r>
              <a:rPr lang="en-US" altLang="zh-TW" sz="1900" dirty="0" err="1">
                <a:latin typeface="Calibri" panose="020F0502020204030204" pitchFamily="34" charset="0"/>
                <a:cs typeface="Calibri" panose="020F0502020204030204" pitchFamily="34" charset="0"/>
              </a:rPr>
              <a:t>ecotax</a:t>
            </a:r>
            <a:r>
              <a:rPr lang="en-US" altLang="zh-TW" sz="1900" dirty="0">
                <a:latin typeface="Calibri" panose="020F0502020204030204" pitchFamily="34" charset="0"/>
                <a:cs typeface="Calibri" panose="020F0502020204030204" pitchFamily="34" charset="0"/>
              </a:rPr>
              <a:t> of two </a:t>
            </a:r>
            <a:r>
              <a:rPr lang="en-US" altLang="zh-TW" sz="1900" dirty="0" err="1">
                <a:latin typeface="Calibri" panose="020F0502020204030204" pitchFamily="34" charset="0"/>
                <a:cs typeface="Calibri" panose="020F0502020204030204" pitchFamily="34" charset="0"/>
              </a:rPr>
              <a:t>euros</a:t>
            </a:r>
            <a:r>
              <a:rPr lang="en-US" altLang="zh-TW" sz="1900" dirty="0">
                <a:latin typeface="Calibri" panose="020F0502020204030204" pitchFamily="34" charset="0"/>
                <a:cs typeface="Calibri" panose="020F0502020204030204" pitchFamily="34" charset="0"/>
              </a:rPr>
              <a:t> a day. This has been tried once before, but it wasn’t a success. However, the challenges have been getting harder every year. The money from the tax is used to reduce the negative effects of tourism on the local environment.</a:t>
            </a:r>
          </a:p>
          <a:p>
            <a:pPr>
              <a:spcBef>
                <a:spcPts val="1200"/>
              </a:spcBef>
            </a:pPr>
            <a:r>
              <a:rPr lang="en-US" altLang="zh-TW" sz="2100" b="1" dirty="0">
                <a:solidFill>
                  <a:srgbClr val="1F4F7B"/>
                </a:solidFill>
                <a:latin typeface="Calibri" panose="020F0502020204030204" pitchFamily="34" charset="0"/>
                <a:cs typeface="Calibri" panose="020F0502020204030204" pitchFamily="34" charset="0"/>
              </a:rPr>
              <a:t>Difficult choices</a:t>
            </a:r>
          </a:p>
          <a:p>
            <a:pPr>
              <a:spcBef>
                <a:spcPts val="600"/>
              </a:spcBef>
            </a:pPr>
            <a:r>
              <a:rPr lang="en-US" altLang="zh-TW" sz="1900" dirty="0">
                <a:latin typeface="Calibri" panose="020F0502020204030204" pitchFamily="34" charset="0"/>
                <a:cs typeface="Calibri" panose="020F0502020204030204" pitchFamily="34" charset="0"/>
              </a:rPr>
              <a:t>So, should we travel or simply stay at home? Many destinations offer low-impact tourism such as ecotourism. It’s time to ask ourselves some difficult questions. Can we really visit the world’s beautiful places without destroying them?</a:t>
            </a:r>
            <a:endParaRPr lang="zh-TW" altLang="en-US" sz="1900" dirty="0">
              <a:latin typeface="Calibri" panose="020F0502020204030204" pitchFamily="34" charset="0"/>
              <a:cs typeface="Calibri" panose="020F0502020204030204"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565445" y="5629776"/>
            <a:ext cx="2481003" cy="335270"/>
          </a:xfrm>
          <a:prstGeom prst="rect">
            <a:avLst/>
          </a:prstGeom>
          <a:noFill/>
          <a:ln w="9525">
            <a:noFill/>
            <a:miter lim="800000"/>
            <a:headEnd/>
            <a:tailEnd/>
          </a:ln>
        </p:spPr>
      </p:pic>
      <p:sp>
        <p:nvSpPr>
          <p:cNvPr id="8" name="矩形 7">
            <a:extLst>
              <a:ext uri="{FF2B5EF4-FFF2-40B4-BE49-F238E27FC236}">
                <a16:creationId xmlns="" xmlns:a16="http://schemas.microsoft.com/office/drawing/2014/main" id="{23AE869E-7E4F-4B5B-8AD1-4D0BD5CEECBB}"/>
              </a:ext>
            </a:extLst>
          </p:cNvPr>
          <p:cNvSpPr/>
          <p:nvPr/>
        </p:nvSpPr>
        <p:spPr>
          <a:xfrm>
            <a:off x="543641" y="24856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66</a:t>
            </a:r>
            <a:endParaRPr lang="zh-TW" altLang="en-US" dirty="0">
              <a:solidFill>
                <a:schemeClr val="bg1">
                  <a:lumMod val="50000"/>
                </a:schemeClr>
              </a:solidFill>
              <a:latin typeface="Calibri" panose="020F0502020204030204" pitchFamily="34" charset="0"/>
            </a:endParaRPr>
          </a:p>
        </p:txBody>
      </p:sp>
      <p:pic>
        <p:nvPicPr>
          <p:cNvPr id="9" name="life_2e_intermediate_sb_track_66.mp3">
            <a:hlinkClick r:id="" action="ppaction://media"/>
          </p:cNvPr>
          <p:cNvPicPr>
            <a:picLocks noChangeAspect="1"/>
          </p:cNvPicPr>
          <p:nvPr>
            <a:videoFile r:link="rId1"/>
            <p:extLst>
              <p:ext uri="{DAA4B4D4-6D71-4841-9C94-3DE7FCFB9230}">
                <p14:media xmlns="" xmlns:p14="http://schemas.microsoft.com/office/powerpoint/2010/main" r:embed="rId4">
                  <p14:trim st="133800"/>
                </p14:media>
              </p:ext>
            </p:extLst>
          </p:nvPr>
        </p:nvPicPr>
        <p:blipFill>
          <a:blip r:embed="rId5" cstate="print"/>
          <a:stretch>
            <a:fillRect/>
          </a:stretch>
        </p:blipFill>
        <p:spPr>
          <a:xfrm>
            <a:off x="1533805" y="171972"/>
            <a:ext cx="609600" cy="609600"/>
          </a:xfrm>
          <a:prstGeom prst="rect">
            <a:avLst/>
          </a:prstGeom>
        </p:spPr>
      </p:pic>
    </p:spTree>
    <p:extLst>
      <p:ext uri="{BB962C8B-B14F-4D97-AF65-F5344CB8AC3E}">
        <p14:creationId xmlns="" xmlns:p14="http://schemas.microsoft.com/office/powerpoint/2010/main" val="3194168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79"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endCondLst>
                    <p:cond evt="onStopAudio" delay="0">
                      <p:tgtEl>
                        <p:sldTgt/>
                      </p:tgtEl>
                    </p:cond>
                  </p:end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35313" y="2640460"/>
            <a:ext cx="7794979" cy="3504478"/>
          </a:xfrm>
          <a:prstGeom prst="rect">
            <a:avLst/>
          </a:prstGeom>
          <a:noFill/>
          <a:ln w="9525">
            <a:noFill/>
            <a:miter lim="800000"/>
            <a:headEnd/>
            <a:tailEnd/>
          </a:ln>
        </p:spPr>
      </p:pic>
      <p:sp>
        <p:nvSpPr>
          <p:cNvPr id="2" name="矩形 1">
            <a:extLst>
              <a:ext uri="{FF2B5EF4-FFF2-40B4-BE49-F238E27FC236}">
                <a16:creationId xmlns="" xmlns:a16="http://schemas.microsoft.com/office/drawing/2014/main" id="{9F09E386-2FD1-4F5B-B7BF-A1251BE24D91}"/>
              </a:ext>
            </a:extLst>
          </p:cNvPr>
          <p:cNvSpPr/>
          <p:nvPr/>
        </p:nvSpPr>
        <p:spPr>
          <a:xfrm>
            <a:off x="671091" y="792933"/>
            <a:ext cx="8112677"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It describes extreme activities tourists can do.</a:t>
            </a:r>
          </a:p>
          <a:p>
            <a:pPr marL="361950" indent="-361950">
              <a:spcBef>
                <a:spcPts val="600"/>
              </a:spcBef>
            </a:pPr>
            <a:r>
              <a:rPr lang="en-US" altLang="zh-TW" sz="2000" dirty="0">
                <a:latin typeface="Calibri" panose="020F0502020204030204" pitchFamily="34" charset="0"/>
              </a:rPr>
              <a:t>b 	It compares the positive and negative effects of tourism.</a:t>
            </a:r>
          </a:p>
          <a:p>
            <a:pPr marL="361950" indent="-361950">
              <a:spcBef>
                <a:spcPts val="600"/>
              </a:spcBef>
            </a:pPr>
            <a:r>
              <a:rPr lang="en-US" altLang="zh-TW" sz="2000" dirty="0">
                <a:latin typeface="Calibri" panose="020F0502020204030204" pitchFamily="34" charset="0"/>
              </a:rPr>
              <a:t>c 	It talks about the impact of lots of tourists on a destination.</a:t>
            </a:r>
            <a:endParaRPr lang="zh-TW" altLang="en-US" sz="2000" dirty="0">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quickly. What is it about? Choose the best option (a–c).</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 xmlns:a16="http://schemas.microsoft.com/office/drawing/2014/main" id="{44B076F4-C6F5-413F-A496-6B08B505C3D1}"/>
              </a:ext>
            </a:extLst>
          </p:cNvPr>
          <p:cNvSpPr/>
          <p:nvPr/>
        </p:nvSpPr>
        <p:spPr>
          <a:xfrm>
            <a:off x="263812" y="209034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and complete the table.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C925899C-B7F6-4C58-9BC3-36F32E88C22A}"/>
              </a:ext>
            </a:extLst>
          </p:cNvPr>
          <p:cNvSpPr/>
          <p:nvPr/>
        </p:nvSpPr>
        <p:spPr>
          <a:xfrm>
            <a:off x="1226816" y="3208508"/>
            <a:ext cx="1434191"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Patagonia</a:t>
            </a:r>
          </a:p>
        </p:txBody>
      </p:sp>
      <p:sp>
        <p:nvSpPr>
          <p:cNvPr id="10" name="矩形 9">
            <a:extLst>
              <a:ext uri="{FF2B5EF4-FFF2-40B4-BE49-F238E27FC236}">
                <a16:creationId xmlns="" xmlns:a16="http://schemas.microsoft.com/office/drawing/2014/main" id="{7A58094E-2EF6-472A-B544-5BF2110BE76C}"/>
              </a:ext>
            </a:extLst>
          </p:cNvPr>
          <p:cNvSpPr/>
          <p:nvPr/>
        </p:nvSpPr>
        <p:spPr>
          <a:xfrm>
            <a:off x="3307293" y="3218783"/>
            <a:ext cx="1141418" cy="369332"/>
          </a:xfrm>
          <a:prstGeom prst="rect">
            <a:avLst/>
          </a:prstGeom>
        </p:spPr>
        <p:txBody>
          <a:bodyPr wrap="square">
            <a:spAutoFit/>
          </a:bodyPr>
          <a:lstStyle/>
          <a:p>
            <a:pPr marL="358775" indent="-358775"/>
            <a:r>
              <a:rPr lang="en-US" altLang="zh-TW" b="1" dirty="0">
                <a:solidFill>
                  <a:srgbClr val="FF0066"/>
                </a:solidFill>
                <a:latin typeface="Segoe Print" panose="02000600000000000000" pitchFamily="2" charset="0"/>
              </a:rPr>
              <a:t>6,000</a:t>
            </a:r>
          </a:p>
        </p:txBody>
      </p:sp>
      <p:sp>
        <p:nvSpPr>
          <p:cNvPr id="9" name="矩形 8">
            <a:extLst>
              <a:ext uri="{FF2B5EF4-FFF2-40B4-BE49-F238E27FC236}">
                <a16:creationId xmlns="" xmlns:a16="http://schemas.microsoft.com/office/drawing/2014/main" id="{B3033686-872B-4F4D-A7FE-B937222B5F7F}"/>
              </a:ext>
            </a:extLst>
          </p:cNvPr>
          <p:cNvSpPr/>
          <p:nvPr/>
        </p:nvSpPr>
        <p:spPr>
          <a:xfrm>
            <a:off x="6150732" y="3489183"/>
            <a:ext cx="2572028" cy="369332"/>
          </a:xfrm>
          <a:prstGeom prst="rect">
            <a:avLst/>
          </a:prstGeom>
        </p:spPr>
        <p:txBody>
          <a:bodyPr wrap="square">
            <a:spAutoFit/>
          </a:bodyPr>
          <a:lstStyle/>
          <a:p>
            <a:pPr marL="358775" indent="-358775">
              <a:spcBef>
                <a:spcPts val="300"/>
              </a:spcBef>
            </a:pPr>
            <a:r>
              <a:rPr lang="en-US" altLang="zh-TW" b="1" dirty="0" err="1">
                <a:solidFill>
                  <a:srgbClr val="FF0066"/>
                </a:solidFill>
                <a:latin typeface="Segoe Print" panose="02000600000000000000" pitchFamily="2" charset="0"/>
              </a:rPr>
              <a:t>Magellanic</a:t>
            </a:r>
            <a:r>
              <a:rPr lang="en-US" altLang="zh-TW" b="1" dirty="0">
                <a:solidFill>
                  <a:srgbClr val="FF0066"/>
                </a:solidFill>
                <a:latin typeface="Segoe Print" panose="02000600000000000000" pitchFamily="2" charset="0"/>
              </a:rPr>
              <a:t> penguins</a:t>
            </a:r>
            <a:endParaRPr lang="zh-TW" altLang="en-US" b="1" dirty="0">
              <a:solidFill>
                <a:srgbClr val="FF0066"/>
              </a:solidFill>
              <a:latin typeface="Segoe Print" panose="02000600000000000000" pitchFamily="2" charset="0"/>
            </a:endParaRPr>
          </a:p>
        </p:txBody>
      </p:sp>
      <p:sp>
        <p:nvSpPr>
          <p:cNvPr id="12" name="矩形: 圓角 5">
            <a:extLst>
              <a:ext uri="{FF2B5EF4-FFF2-40B4-BE49-F238E27FC236}">
                <a16:creationId xmlns="" xmlns:a16="http://schemas.microsoft.com/office/drawing/2014/main" id="{85156C8D-897B-4A8B-8587-EFB449E474E6}"/>
              </a:ext>
            </a:extLst>
          </p:cNvPr>
          <p:cNvSpPr/>
          <p:nvPr/>
        </p:nvSpPr>
        <p:spPr>
          <a:xfrm>
            <a:off x="698806" y="1651750"/>
            <a:ext cx="28751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14">
            <a:extLst>
              <a:ext uri="{FF2B5EF4-FFF2-40B4-BE49-F238E27FC236}">
                <a16:creationId xmlns="" xmlns:a16="http://schemas.microsoft.com/office/drawing/2014/main" id="{B3033686-872B-4F4D-A7FE-B937222B5F7F}"/>
              </a:ext>
            </a:extLst>
          </p:cNvPr>
          <p:cNvSpPr/>
          <p:nvPr/>
        </p:nvSpPr>
        <p:spPr>
          <a:xfrm>
            <a:off x="1219137" y="4325420"/>
            <a:ext cx="133912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Everest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 xmlns:a16="http://schemas.microsoft.com/office/drawing/2014/main" id="{B3033686-872B-4F4D-A7FE-B937222B5F7F}"/>
              </a:ext>
            </a:extLst>
          </p:cNvPr>
          <p:cNvSpPr/>
          <p:nvPr/>
        </p:nvSpPr>
        <p:spPr>
          <a:xfrm>
            <a:off x="3210611" y="4318860"/>
            <a:ext cx="2399079"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about a thousand</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B3033686-872B-4F4D-A7FE-B937222B5F7F}"/>
              </a:ext>
            </a:extLst>
          </p:cNvPr>
          <p:cNvSpPr/>
          <p:nvPr/>
        </p:nvSpPr>
        <p:spPr>
          <a:xfrm>
            <a:off x="6150732" y="4276236"/>
            <a:ext cx="1339128"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rubbish</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B3033686-872B-4F4D-A7FE-B937222B5F7F}"/>
              </a:ext>
            </a:extLst>
          </p:cNvPr>
          <p:cNvSpPr/>
          <p:nvPr/>
        </p:nvSpPr>
        <p:spPr>
          <a:xfrm>
            <a:off x="1089061" y="5404207"/>
            <a:ext cx="2116476"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Balearic islands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 xmlns:a16="http://schemas.microsoft.com/office/drawing/2014/main" id="{B3033686-872B-4F4D-A7FE-B937222B5F7F}"/>
              </a:ext>
            </a:extLst>
          </p:cNvPr>
          <p:cNvSpPr/>
          <p:nvPr/>
        </p:nvSpPr>
        <p:spPr>
          <a:xfrm>
            <a:off x="3164439" y="5435029"/>
            <a:ext cx="2280863" cy="369332"/>
          </a:xfrm>
          <a:prstGeom prst="rect">
            <a:avLst/>
          </a:prstGeom>
        </p:spPr>
        <p:txBody>
          <a:bodyPr wrap="square">
            <a:spAutoFit/>
          </a:bodyPr>
          <a:lstStyle/>
          <a:p>
            <a:pPr marL="358775" indent="-358775">
              <a:spcBef>
                <a:spcPts val="300"/>
              </a:spcBef>
            </a:pPr>
            <a:r>
              <a:rPr lang="en-US" altLang="zh-TW" b="1" dirty="0">
                <a:solidFill>
                  <a:srgbClr val="FF0066"/>
                </a:solidFill>
                <a:latin typeface="Segoe Print" panose="02000600000000000000" pitchFamily="2" charset="0"/>
              </a:rPr>
              <a:t>thirteen million</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 xmlns:a16="http://schemas.microsoft.com/office/drawing/2014/main" id="{B3033686-872B-4F4D-A7FE-B937222B5F7F}"/>
              </a:ext>
            </a:extLst>
          </p:cNvPr>
          <p:cNvSpPr/>
          <p:nvPr/>
        </p:nvSpPr>
        <p:spPr>
          <a:xfrm>
            <a:off x="6042490" y="5702157"/>
            <a:ext cx="298494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(the) local environment</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left)">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wipe(left)">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wipe(left)">
                                      <p:cBhvr>
                                        <p:cTn id="47" dur="500"/>
                                        <p:tgtEl>
                                          <p:spTgt spid="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xEl>
                                              <p:pRg st="0" end="0"/>
                                            </p:txEl>
                                          </p:spTgt>
                                        </p:tgtEl>
                                        <p:attrNameLst>
                                          <p:attrName>style.visibility</p:attrName>
                                        </p:attrNameLst>
                                      </p:cBhvr>
                                      <p:to>
                                        <p:strVal val="visible"/>
                                      </p:to>
                                    </p:set>
                                    <p:animEffect transition="in" filter="wipe(left)">
                                      <p:cBhvr>
                                        <p:cTn id="52"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9" grpId="0"/>
      <p:bldP spid="12" grpId="0" animBg="1"/>
      <p:bldP spid="15" grpId="0" build="p"/>
      <p:bldP spid="16" grpId="0" build="p"/>
      <p:bldP spid="17" grpId="0" build="p"/>
      <p:bldP spid="19" grpId="0" build="p"/>
      <p:bldP spid="23" grpId="0" build="p"/>
      <p:bldP spid="2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09E386-2FD1-4F5B-B7BF-A1251BE24D91}"/>
              </a:ext>
            </a:extLst>
          </p:cNvPr>
          <p:cNvSpPr/>
          <p:nvPr/>
        </p:nvSpPr>
        <p:spPr>
          <a:xfrm>
            <a:off x="671091" y="792933"/>
            <a:ext cx="8112677" cy="1438855"/>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When did the tourism industry start to be successful?</a:t>
            </a:r>
          </a:p>
          <a:p>
            <a:pPr marL="358775" indent="-358775">
              <a:spcBef>
                <a:spcPts val="300"/>
              </a:spcBef>
            </a:pPr>
            <a:r>
              <a:rPr lang="en-US" altLang="zh-TW" sz="2000" dirty="0">
                <a:latin typeface="Calibri" panose="020F0502020204030204" pitchFamily="34" charset="0"/>
                <a:cs typeface="Calibri" panose="020F0502020204030204" pitchFamily="34" charset="0"/>
              </a:rPr>
              <a:t>2 	Why are cruises bad for the environment? Find three reasons.</a:t>
            </a:r>
          </a:p>
          <a:p>
            <a:pPr marL="358775" indent="-358775">
              <a:spcBef>
                <a:spcPts val="300"/>
              </a:spcBef>
            </a:pPr>
            <a:r>
              <a:rPr lang="en-US" altLang="zh-TW" sz="2000" dirty="0">
                <a:latin typeface="Calibri" panose="020F0502020204030204" pitchFamily="34" charset="0"/>
                <a:cs typeface="Calibri" panose="020F0502020204030204" pitchFamily="34" charset="0"/>
              </a:rPr>
              <a:t>3 	What have groups been doing to improve the environment on Everest?</a:t>
            </a:r>
          </a:p>
          <a:p>
            <a:pPr marL="358775" indent="-358775">
              <a:spcBef>
                <a:spcPts val="300"/>
              </a:spcBef>
            </a:pPr>
            <a:r>
              <a:rPr lang="en-US" altLang="zh-TW" sz="2000" dirty="0">
                <a:latin typeface="Calibri" panose="020F0502020204030204" pitchFamily="34" charset="0"/>
                <a:cs typeface="Calibri" panose="020F0502020204030204" pitchFamily="34" charset="0"/>
              </a:rPr>
              <a:t>4 	What action has the government of the Balearic Islands taken, and why?</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Answer the questions with information from the article.</a:t>
            </a:r>
            <a:endParaRPr lang="zh-TW" altLang="en-US" sz="20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 xmlns:a16="http://schemas.microsoft.com/office/drawing/2014/main" id="{7FEB6AA2-17FC-44A4-9C87-263EEE6D863A}"/>
              </a:ext>
            </a:extLst>
          </p:cNvPr>
          <p:cNvSpPr/>
          <p:nvPr/>
        </p:nvSpPr>
        <p:spPr>
          <a:xfrm>
            <a:off x="671091" y="2336543"/>
            <a:ext cx="7746929" cy="309315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in the middle of the last century</a:t>
            </a:r>
          </a:p>
          <a:p>
            <a:pPr marL="360363" indent="-360363">
              <a:spcBef>
                <a:spcPts val="600"/>
              </a:spcBef>
            </a:pPr>
            <a:r>
              <a:rPr lang="en-US" altLang="zh-TW" b="1" dirty="0">
                <a:solidFill>
                  <a:srgbClr val="FF0066"/>
                </a:solidFill>
                <a:latin typeface="Segoe Print" panose="02000600000000000000" pitchFamily="2" charset="0"/>
              </a:rPr>
              <a:t>2 	Cruise ships drop about 90,000 tons of waste into the oceans every year; each ship produces as much air pollution as five million cars; cruises visit the same places over and over again, so the damage is repeated. </a:t>
            </a:r>
          </a:p>
          <a:p>
            <a:pPr marL="360363" indent="-360363">
              <a:spcBef>
                <a:spcPts val="600"/>
              </a:spcBef>
            </a:pPr>
            <a:r>
              <a:rPr lang="en-US" altLang="zh-TW" b="1" dirty="0">
                <a:solidFill>
                  <a:srgbClr val="FF0066"/>
                </a:solidFill>
                <a:latin typeface="Segoe Print" panose="02000600000000000000" pitchFamily="2" charset="0"/>
              </a:rPr>
              <a:t>3 	Clean-up teams have been organizing expeditions to pick up the rubbish left on Everest.</a:t>
            </a:r>
          </a:p>
          <a:p>
            <a:pPr marL="360363" indent="-360363">
              <a:spcBef>
                <a:spcPts val="600"/>
              </a:spcBef>
            </a:pPr>
            <a:r>
              <a:rPr lang="en-US" altLang="zh-TW" b="1" dirty="0">
                <a:solidFill>
                  <a:srgbClr val="FF0066"/>
                </a:solidFill>
                <a:latin typeface="Segoe Print" panose="02000600000000000000" pitchFamily="2" charset="0"/>
              </a:rPr>
              <a:t>4 	The government of the Balearic Islands has decided to charge tourists an eco-tax of two </a:t>
            </a:r>
            <a:r>
              <a:rPr lang="en-US" altLang="zh-TW" b="1" dirty="0" err="1">
                <a:solidFill>
                  <a:srgbClr val="FF0066"/>
                </a:solidFill>
                <a:latin typeface="Segoe Print" panose="02000600000000000000" pitchFamily="2" charset="0"/>
              </a:rPr>
              <a:t>euros</a:t>
            </a:r>
            <a:r>
              <a:rPr lang="en-US" altLang="zh-TW" b="1" dirty="0">
                <a:solidFill>
                  <a:srgbClr val="FF0066"/>
                </a:solidFill>
                <a:latin typeface="Segoe Print" panose="02000600000000000000" pitchFamily="2" charset="0"/>
              </a:rPr>
              <a:t> a day to maintain the quality of the beaches, the roads and the countryside.</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wipe(left)">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b="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77236161-551A-4C75-9E07-AFAD4C604F56}"/>
              </a:ext>
            </a:extLst>
          </p:cNvPr>
          <p:cNvSpPr/>
          <p:nvPr/>
        </p:nvSpPr>
        <p:spPr>
          <a:xfrm>
            <a:off x="353546" y="898910"/>
            <a:ext cx="8462739"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kind of work does a conservationist do? What is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their main aim?</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 xmlns:a16="http://schemas.microsoft.com/office/drawing/2014/main" id="{F0B9E148-E305-4327-AC4F-0B6A03A3168C}"/>
              </a:ext>
            </a:extLst>
          </p:cNvPr>
          <p:cNvSpPr/>
          <p:nvPr/>
        </p:nvSpPr>
        <p:spPr>
          <a:xfrm>
            <a:off x="735081" y="1492277"/>
            <a:ext cx="7991273" cy="1477328"/>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A </a:t>
            </a:r>
            <a:r>
              <a:rPr lang="en-US" altLang="zh-TW" b="1" i="1" dirty="0">
                <a:solidFill>
                  <a:srgbClr val="FF0066"/>
                </a:solidFill>
                <a:latin typeface="Segoe Print" panose="02000600000000000000" pitchFamily="2" charset="0"/>
              </a:rPr>
              <a:t>conservationist</a:t>
            </a:r>
            <a:r>
              <a:rPr lang="en-US" altLang="zh-TW" b="1" dirty="0">
                <a:solidFill>
                  <a:srgbClr val="FF0066"/>
                </a:solidFill>
                <a:latin typeface="Segoe Print" panose="02000600000000000000" pitchFamily="2" charset="0"/>
              </a:rPr>
              <a:t> is somebody whose job involves trying</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to protect natural environments. Conservationists might</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campaign to stop people or companies from cutting down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trees, killing wildlife or polluting water supplies. They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might work to stop plants or animals from going extinct.</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 xmlns:a16="http://schemas.microsoft.com/office/drawing/2014/main" id="{AC42BEBE-16F5-46F1-BF86-C9F90DBCF27E}"/>
              </a:ext>
            </a:extLst>
          </p:cNvPr>
          <p:cNvSpPr/>
          <p:nvPr/>
        </p:nvSpPr>
        <p:spPr>
          <a:xfrm>
            <a:off x="283892" y="337516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information about Mike Fay. Do you think</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he’s a typical conservationist? Why? / Why not?</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 xmlns:a16="http://schemas.microsoft.com/office/drawing/2014/main" id="{FC188BF0-8F40-41B3-B2B2-E73082541BD4}"/>
              </a:ext>
            </a:extLst>
          </p:cNvPr>
          <p:cNvSpPr/>
          <p:nvPr/>
        </p:nvSpPr>
        <p:spPr>
          <a:xfrm>
            <a:off x="697457" y="4108474"/>
            <a:ext cx="7966953" cy="707886"/>
          </a:xfrm>
          <a:prstGeom prst="rect">
            <a:avLst/>
          </a:prstGeom>
        </p:spPr>
        <p:txBody>
          <a:bodyPr wrap="square">
            <a:spAutoFit/>
          </a:bodyPr>
          <a:lstStyle/>
          <a:p>
            <a:r>
              <a:rPr lang="en-US" altLang="zh-TW" sz="2000" i="1" dirty="0">
                <a:solidFill>
                  <a:srgbClr val="0080FF"/>
                </a:solidFill>
                <a:latin typeface="Calibri" panose="020F0502020204030204" pitchFamily="34" charset="0"/>
              </a:rPr>
              <a:t>probably not, because he’s trekked 10,000 </a:t>
            </a:r>
            <a:r>
              <a:rPr lang="en-US" altLang="zh-TW" sz="2000" i="1" dirty="0" err="1">
                <a:solidFill>
                  <a:srgbClr val="0080FF"/>
                </a:solidFill>
                <a:latin typeface="Calibri" panose="020F0502020204030204" pitchFamily="34" charset="0"/>
              </a:rPr>
              <a:t>kilometres</a:t>
            </a:r>
            <a:r>
              <a:rPr lang="en-US" altLang="zh-TW" sz="2000" i="1" dirty="0">
                <a:solidFill>
                  <a:srgbClr val="0080FF"/>
                </a:solidFill>
                <a:latin typeface="Calibri" panose="020F0502020204030204" pitchFamily="34" charset="0"/>
              </a:rPr>
              <a:t> and has had some dangerous/exciting experiences.</a:t>
            </a:r>
            <a:endParaRPr lang="zh-TW" altLang="en-US" sz="2000" i="1" dirty="0">
              <a:solidFill>
                <a:srgbClr val="0080FF"/>
              </a:solidFill>
              <a:latin typeface="Calibri" panose="020F0502020204030204" pitchFamily="34" charset="0"/>
            </a:endParaRPr>
          </a:p>
        </p:txBody>
      </p:sp>
    </p:spTree>
    <p:extLst>
      <p:ext uri="{BB962C8B-B14F-4D97-AF65-F5344CB8AC3E}">
        <p14:creationId xmlns="" xmlns:p14="http://schemas.microsoft.com/office/powerpoint/2010/main" val="12618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09E386-2FD1-4F5B-B7BF-A1251BE24D91}"/>
              </a:ext>
            </a:extLst>
          </p:cNvPr>
          <p:cNvSpPr/>
          <p:nvPr/>
        </p:nvSpPr>
        <p:spPr>
          <a:xfrm>
            <a:off x="651636" y="2135351"/>
            <a:ext cx="8112677" cy="3362459"/>
          </a:xfrm>
          <a:prstGeom prst="rect">
            <a:avLst/>
          </a:prstGeom>
        </p:spPr>
        <p:txBody>
          <a:bodyPr wrap="square">
            <a:spAutoFit/>
          </a:bodyPr>
          <a:lstStyle/>
          <a:p>
            <a:pPr marL="358775" indent="-358775">
              <a:spcBef>
                <a:spcPts val="300"/>
              </a:spcBef>
            </a:pPr>
            <a:r>
              <a:rPr lang="en-US" altLang="zh-TW" sz="2000" dirty="0">
                <a:latin typeface="Calibri" panose="020F0502020204030204" pitchFamily="34" charset="0"/>
                <a:cs typeface="Calibri" panose="020F0502020204030204" pitchFamily="34" charset="0"/>
              </a:rPr>
              <a:t>1 	Airlines usually ______________ you a lot of money if your luggage is over the weight limit.</a:t>
            </a:r>
          </a:p>
          <a:p>
            <a:pPr marL="358775" indent="-358775">
              <a:spcBef>
                <a:spcPts val="300"/>
              </a:spcBef>
            </a:pPr>
            <a:r>
              <a:rPr lang="en-US" altLang="zh-TW" sz="2000" dirty="0">
                <a:latin typeface="Calibri" panose="020F0502020204030204" pitchFamily="34" charset="0"/>
                <a:cs typeface="Calibri" panose="020F0502020204030204" pitchFamily="34" charset="0"/>
              </a:rPr>
              <a:t>2 	On average, each person in the UK produces about 500 kg of ______________ each year.</a:t>
            </a:r>
          </a:p>
          <a:p>
            <a:pPr marL="358775" indent="-358775">
              <a:spcBef>
                <a:spcPts val="300"/>
              </a:spcBef>
            </a:pPr>
            <a:r>
              <a:rPr lang="en-US" altLang="zh-TW" sz="2000" dirty="0">
                <a:latin typeface="Calibri" panose="020F0502020204030204" pitchFamily="34" charset="0"/>
                <a:cs typeface="Calibri" panose="020F0502020204030204" pitchFamily="34" charset="0"/>
              </a:rPr>
              <a:t>3 	I don’t have much kitchen ______________ – just a microwave.</a:t>
            </a:r>
          </a:p>
          <a:p>
            <a:pPr marL="358775" indent="-358775">
              <a:spcBef>
                <a:spcPts val="300"/>
              </a:spcBef>
            </a:pPr>
            <a:r>
              <a:rPr lang="en-US" altLang="zh-TW" sz="2000" dirty="0">
                <a:latin typeface="Calibri" panose="020F0502020204030204" pitchFamily="34" charset="0"/>
                <a:cs typeface="Calibri" panose="020F0502020204030204" pitchFamily="34" charset="0"/>
              </a:rPr>
              <a:t>4 	Speaking a new language can be one of the hardest ______________ when you travel abroad.</a:t>
            </a:r>
          </a:p>
          <a:p>
            <a:pPr marL="358775" indent="-358775">
              <a:spcBef>
                <a:spcPts val="300"/>
              </a:spcBef>
            </a:pPr>
            <a:r>
              <a:rPr lang="en-US" altLang="zh-TW" sz="2000" dirty="0">
                <a:latin typeface="Calibri" panose="020F0502020204030204" pitchFamily="34" charset="0"/>
                <a:cs typeface="Calibri" panose="020F0502020204030204" pitchFamily="34" charset="0"/>
              </a:rPr>
              <a:t>5 	______________ is a way of enjoying a holiday without damaging the environment.</a:t>
            </a:r>
          </a:p>
          <a:p>
            <a:pPr marL="358775" indent="-358775">
              <a:spcBef>
                <a:spcPts val="300"/>
              </a:spcBef>
            </a:pPr>
            <a:r>
              <a:rPr lang="en-US" altLang="zh-TW" sz="2000" dirty="0">
                <a:latin typeface="Calibri" panose="020F0502020204030204" pitchFamily="34" charset="0"/>
                <a:cs typeface="Calibri" panose="020F0502020204030204" pitchFamily="34" charset="0"/>
              </a:rPr>
              <a:t>6 	Plastic is a major cause of ______________ in the oceans.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 xmlns:a16="http://schemas.microsoft.com/office/drawing/2014/main" id="{3CC95063-9E8B-4F90-B3FD-3E738CD9127B}"/>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these words in the article. Look at how the words are used and try to guess their meaning. Then complete the sentences (1–6).</a:t>
            </a:r>
            <a:endParaRPr lang="zh-TW" altLang="en-US" sz="2000" dirty="0">
              <a:latin typeface="Calibri" panose="020F0502020204030204" pitchFamily="34" charset="0"/>
              <a:cs typeface="Calibri" panose="020F0502020204030204"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801384" y="1129302"/>
            <a:ext cx="4793873" cy="762662"/>
          </a:xfrm>
          <a:prstGeom prst="rect">
            <a:avLst/>
          </a:prstGeom>
          <a:noFill/>
          <a:ln w="9525">
            <a:noFill/>
            <a:miter lim="800000"/>
            <a:headEnd/>
            <a:tailEnd/>
          </a:ln>
        </p:spPr>
      </p:pic>
      <p:sp>
        <p:nvSpPr>
          <p:cNvPr id="7" name="矩形 6">
            <a:extLst>
              <a:ext uri="{FF2B5EF4-FFF2-40B4-BE49-F238E27FC236}">
                <a16:creationId xmlns="" xmlns:a16="http://schemas.microsoft.com/office/drawing/2014/main" id="{01D53EC1-A020-4F6C-9166-642660CBEA49}"/>
              </a:ext>
            </a:extLst>
          </p:cNvPr>
          <p:cNvSpPr/>
          <p:nvPr/>
        </p:nvSpPr>
        <p:spPr>
          <a:xfrm>
            <a:off x="3205014" y="2151508"/>
            <a:ext cx="949299"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charge</a:t>
            </a:r>
            <a:endParaRPr lang="zh-TW" altLang="en-US" b="1" dirty="0">
              <a:solidFill>
                <a:srgbClr val="FF0066"/>
              </a:solidFill>
              <a:latin typeface="Segoe Print" panose="02000600000000000000" pitchFamily="2" charset="0"/>
            </a:endParaRPr>
          </a:p>
        </p:txBody>
      </p:sp>
      <p:sp>
        <p:nvSpPr>
          <p:cNvPr id="9" name="矩形 8">
            <a:extLst>
              <a:ext uri="{FF2B5EF4-FFF2-40B4-BE49-F238E27FC236}">
                <a16:creationId xmlns="" xmlns:a16="http://schemas.microsoft.com/office/drawing/2014/main" id="{01D53EC1-A020-4F6C-9166-642660CBEA49}"/>
              </a:ext>
            </a:extLst>
          </p:cNvPr>
          <p:cNvSpPr/>
          <p:nvPr/>
        </p:nvSpPr>
        <p:spPr>
          <a:xfrm>
            <a:off x="1492945" y="3114546"/>
            <a:ext cx="1019831" cy="369332"/>
          </a:xfrm>
          <a:prstGeom prst="rect">
            <a:avLst/>
          </a:prstGeom>
        </p:spPr>
        <p:txBody>
          <a:bodyPr wrap="none">
            <a:spAutoFit/>
          </a:bodyPr>
          <a:lstStyle/>
          <a:p>
            <a:r>
              <a:rPr lang="en-US" altLang="zh-TW" b="1" dirty="0">
                <a:solidFill>
                  <a:srgbClr val="FF0066"/>
                </a:solidFill>
                <a:latin typeface="Segoe Print" panose="02000600000000000000" pitchFamily="2" charset="0"/>
              </a:rPr>
              <a:t>rubbish</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01D53EC1-A020-4F6C-9166-642660CBEA49}"/>
              </a:ext>
            </a:extLst>
          </p:cNvPr>
          <p:cNvSpPr/>
          <p:nvPr/>
        </p:nvSpPr>
        <p:spPr>
          <a:xfrm>
            <a:off x="3983226" y="3474469"/>
            <a:ext cx="1402948" cy="369332"/>
          </a:xfrm>
          <a:prstGeom prst="rect">
            <a:avLst/>
          </a:prstGeom>
        </p:spPr>
        <p:txBody>
          <a:bodyPr wrap="none">
            <a:spAutoFit/>
          </a:bodyPr>
          <a:lstStyle/>
          <a:p>
            <a:r>
              <a:rPr lang="en-US" altLang="zh-TW" b="1" dirty="0">
                <a:solidFill>
                  <a:srgbClr val="FF0066"/>
                </a:solidFill>
                <a:latin typeface="Segoe Print" panose="02000600000000000000" pitchFamily="2" charset="0"/>
              </a:rPr>
              <a:t>equipment</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 xmlns:a16="http://schemas.microsoft.com/office/drawing/2014/main" id="{01D53EC1-A020-4F6C-9166-642660CBEA49}"/>
              </a:ext>
            </a:extLst>
          </p:cNvPr>
          <p:cNvSpPr/>
          <p:nvPr/>
        </p:nvSpPr>
        <p:spPr>
          <a:xfrm>
            <a:off x="6752367" y="3811695"/>
            <a:ext cx="1334020" cy="369332"/>
          </a:xfrm>
          <a:prstGeom prst="rect">
            <a:avLst/>
          </a:prstGeom>
        </p:spPr>
        <p:txBody>
          <a:bodyPr wrap="none">
            <a:spAutoFit/>
          </a:bodyPr>
          <a:lstStyle/>
          <a:p>
            <a:r>
              <a:rPr lang="en-US" altLang="zh-TW" b="1" dirty="0">
                <a:solidFill>
                  <a:srgbClr val="FF0066"/>
                </a:solidFill>
                <a:latin typeface="Segoe Print" panose="02000600000000000000" pitchFamily="2" charset="0"/>
              </a:rPr>
              <a:t>challenges</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01D53EC1-A020-4F6C-9166-642660CBEA49}"/>
              </a:ext>
            </a:extLst>
          </p:cNvPr>
          <p:cNvSpPr/>
          <p:nvPr/>
        </p:nvSpPr>
        <p:spPr>
          <a:xfrm>
            <a:off x="1245171" y="4456963"/>
            <a:ext cx="1478290" cy="369332"/>
          </a:xfrm>
          <a:prstGeom prst="rect">
            <a:avLst/>
          </a:prstGeom>
        </p:spPr>
        <p:txBody>
          <a:bodyPr wrap="none">
            <a:spAutoFit/>
          </a:bodyPr>
          <a:lstStyle/>
          <a:p>
            <a:r>
              <a:rPr lang="en-US" altLang="zh-TW" b="1" dirty="0">
                <a:solidFill>
                  <a:srgbClr val="FF0066"/>
                </a:solidFill>
                <a:latin typeface="Segoe Print" panose="02000600000000000000" pitchFamily="2" charset="0"/>
              </a:rPr>
              <a:t>Ecotourism</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 xmlns:a16="http://schemas.microsoft.com/office/drawing/2014/main" id="{01D53EC1-A020-4F6C-9166-642660CBEA49}"/>
              </a:ext>
            </a:extLst>
          </p:cNvPr>
          <p:cNvSpPr/>
          <p:nvPr/>
        </p:nvSpPr>
        <p:spPr>
          <a:xfrm>
            <a:off x="4090231" y="5108716"/>
            <a:ext cx="1191352" cy="369332"/>
          </a:xfrm>
          <a:prstGeom prst="rect">
            <a:avLst/>
          </a:prstGeom>
        </p:spPr>
        <p:txBody>
          <a:bodyPr wrap="none">
            <a:spAutoFit/>
          </a:bodyPr>
          <a:lstStyle/>
          <a:p>
            <a:r>
              <a:rPr lang="en-US" altLang="zh-TW" b="1" dirty="0">
                <a:solidFill>
                  <a:srgbClr val="FF0066"/>
                </a:solidFill>
                <a:latin typeface="Segoe Print" panose="02000600000000000000" pitchFamily="2" charset="0"/>
              </a:rPr>
              <a:t>pollution</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7C8247C5-B96C-435F-89C2-E01F03B5B1BD}"/>
              </a:ext>
            </a:extLst>
          </p:cNvPr>
          <p:cNvSpPr/>
          <p:nvPr/>
        </p:nvSpPr>
        <p:spPr>
          <a:xfrm>
            <a:off x="315183"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According to the article, are these statements true (T) or false (F)? Or is there not enough information (N) in the article to say if the statements are true or false?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close reading</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 xmlns:a16="http://schemas.microsoft.com/office/drawing/2014/main" id="{02414EF6-9FBD-47C2-8CDE-1E3DC29C3452}"/>
              </a:ext>
            </a:extLst>
          </p:cNvPr>
          <p:cNvSpPr/>
          <p:nvPr/>
        </p:nvSpPr>
        <p:spPr>
          <a:xfrm>
            <a:off x="702980" y="2017009"/>
            <a:ext cx="8111064" cy="2554545"/>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The tourism industry has grown steadily and has now reached its peak.</a:t>
            </a:r>
          </a:p>
          <a:p>
            <a:pPr marL="358775" indent="-358775">
              <a:spcBef>
                <a:spcPts val="600"/>
              </a:spcBef>
            </a:pPr>
            <a:r>
              <a:rPr lang="en-US" altLang="zh-TW" sz="2000" dirty="0">
                <a:latin typeface="Calibri" panose="020F0502020204030204" pitchFamily="34" charset="0"/>
                <a:cs typeface="Calibri" panose="020F0502020204030204" pitchFamily="34" charset="0"/>
              </a:rPr>
              <a:t>2 	There are fewer </a:t>
            </a:r>
            <a:r>
              <a:rPr lang="en-US" altLang="zh-TW" sz="2000" dirty="0" err="1">
                <a:latin typeface="Calibri" panose="020F0502020204030204" pitchFamily="34" charset="0"/>
                <a:cs typeface="Calibri" panose="020F0502020204030204" pitchFamily="34" charset="0"/>
              </a:rPr>
              <a:t>Magellanic</a:t>
            </a:r>
            <a:r>
              <a:rPr lang="en-US" altLang="zh-TW" sz="2000" dirty="0">
                <a:latin typeface="Calibri" panose="020F0502020204030204" pitchFamily="34" charset="0"/>
                <a:cs typeface="Calibri" panose="020F0502020204030204" pitchFamily="34" charset="0"/>
              </a:rPr>
              <a:t> penguins since cruises started visiting Patagonia.</a:t>
            </a:r>
          </a:p>
          <a:p>
            <a:pPr marL="358775" indent="-358775">
              <a:spcBef>
                <a:spcPts val="600"/>
              </a:spcBef>
            </a:pPr>
            <a:r>
              <a:rPr lang="en-US" altLang="zh-TW" sz="2000" dirty="0">
                <a:latin typeface="Calibri" panose="020F0502020204030204" pitchFamily="34" charset="0"/>
                <a:cs typeface="Calibri" panose="020F0502020204030204" pitchFamily="34" charset="0"/>
              </a:rPr>
              <a:t>3 	Climbers on Everest cause problems for the local population.</a:t>
            </a:r>
          </a:p>
          <a:p>
            <a:pPr marL="358775" indent="-358775">
              <a:spcBef>
                <a:spcPts val="600"/>
              </a:spcBef>
            </a:pPr>
            <a:r>
              <a:rPr lang="en-US" altLang="zh-TW" sz="2000" dirty="0">
                <a:latin typeface="Calibri" panose="020F0502020204030204" pitchFamily="34" charset="0"/>
                <a:cs typeface="Calibri" panose="020F0502020204030204" pitchFamily="34" charset="0"/>
              </a:rPr>
              <a:t>4 	There’s not enough fresh water in the Balearic Islands in the holiday season.</a:t>
            </a:r>
          </a:p>
          <a:p>
            <a:pPr marL="358775" indent="-358775">
              <a:spcBef>
                <a:spcPts val="600"/>
              </a:spcBef>
            </a:pPr>
            <a:r>
              <a:rPr lang="en-US" altLang="zh-TW" sz="2000" dirty="0">
                <a:latin typeface="Calibri" panose="020F0502020204030204" pitchFamily="34" charset="0"/>
                <a:cs typeface="Calibri" panose="020F0502020204030204" pitchFamily="34" charset="0"/>
              </a:rPr>
              <a:t>5 	It’s better to stay at home than be an </a:t>
            </a:r>
            <a:r>
              <a:rPr lang="en-US" altLang="zh-TW" sz="2000" dirty="0" err="1">
                <a:latin typeface="Calibri" panose="020F0502020204030204" pitchFamily="34" charset="0"/>
                <a:cs typeface="Calibri" panose="020F0502020204030204" pitchFamily="34" charset="0"/>
              </a:rPr>
              <a:t>ecotourist</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 xmlns:a16="http://schemas.microsoft.com/office/drawing/2014/main" id="{AB4470E6-B6BD-4E2D-BE4A-6F1F88A56B5C}"/>
              </a:ext>
            </a:extLst>
          </p:cNvPr>
          <p:cNvSpPr/>
          <p:nvPr/>
        </p:nvSpPr>
        <p:spPr>
          <a:xfrm>
            <a:off x="315182" y="485040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Underline the sections of the article that helped you decide about the sentences in Exercise 6. Do you agree with each other?</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 xmlns:a16="http://schemas.microsoft.com/office/drawing/2014/main" id="{AEFFD557-2933-4965-8B30-06A5C870C78D}"/>
              </a:ext>
            </a:extLst>
          </p:cNvPr>
          <p:cNvSpPr/>
          <p:nvPr/>
        </p:nvSpPr>
        <p:spPr>
          <a:xfrm>
            <a:off x="4985657" y="5677106"/>
            <a:ext cx="348563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
        <p:nvSpPr>
          <p:cNvPr id="16" name="矩形 15">
            <a:extLst>
              <a:ext uri="{FF2B5EF4-FFF2-40B4-BE49-F238E27FC236}">
                <a16:creationId xmlns="" xmlns:a16="http://schemas.microsoft.com/office/drawing/2014/main" id="{8D115B9A-590D-4CA2-BC57-F008D056D398}"/>
              </a:ext>
            </a:extLst>
          </p:cNvPr>
          <p:cNvSpPr/>
          <p:nvPr/>
        </p:nvSpPr>
        <p:spPr>
          <a:xfrm>
            <a:off x="449734" y="1986895"/>
            <a:ext cx="603169" cy="2585323"/>
          </a:xfrm>
          <a:prstGeom prst="rect">
            <a:avLst/>
          </a:prstGeom>
        </p:spPr>
        <p:txBody>
          <a:bodyPr wrap="square">
            <a:spAutoFit/>
          </a:bodyPr>
          <a:lstStyle/>
          <a:p>
            <a:pPr marL="360363" indent="-360363">
              <a:lnSpc>
                <a:spcPts val="2800"/>
              </a:lnSpc>
            </a:pPr>
            <a:r>
              <a:rPr lang="en-US" altLang="zh-TW" b="1" dirty="0">
                <a:solidFill>
                  <a:srgbClr val="FF0066"/>
                </a:solidFill>
                <a:latin typeface="Segoe Print" panose="02000600000000000000" pitchFamily="2" charset="0"/>
              </a:rPr>
              <a:t>F</a:t>
            </a:r>
          </a:p>
          <a:p>
            <a:pPr marL="360363" indent="-360363">
              <a:lnSpc>
                <a:spcPts val="2800"/>
              </a:lnSpc>
            </a:pPr>
            <a:r>
              <a:rPr lang="en-US" altLang="zh-TW" b="1" dirty="0">
                <a:solidFill>
                  <a:srgbClr val="FF0066"/>
                </a:solidFill>
                <a:latin typeface="Segoe Print" panose="02000600000000000000" pitchFamily="2" charset="0"/>
              </a:rPr>
              <a:t>T</a:t>
            </a:r>
          </a:p>
          <a:p>
            <a:pPr marL="360363" indent="-360363">
              <a:lnSpc>
                <a:spcPts val="2800"/>
              </a:lnSpc>
            </a:pPr>
            <a:endParaRPr lang="en-US" altLang="zh-TW" b="1" dirty="0">
              <a:solidFill>
                <a:srgbClr val="FF0066"/>
              </a:solidFill>
              <a:latin typeface="Segoe Print" panose="02000600000000000000" pitchFamily="2" charset="0"/>
            </a:endParaRPr>
          </a:p>
          <a:p>
            <a:pPr marL="360363" indent="-360363">
              <a:lnSpc>
                <a:spcPts val="2800"/>
              </a:lnSpc>
            </a:pPr>
            <a:r>
              <a:rPr lang="en-US" altLang="zh-TW" b="1" dirty="0">
                <a:solidFill>
                  <a:srgbClr val="FF0066"/>
                </a:solidFill>
                <a:latin typeface="Segoe Print" panose="02000600000000000000" pitchFamily="2" charset="0"/>
              </a:rPr>
              <a:t>N</a:t>
            </a:r>
          </a:p>
          <a:p>
            <a:pPr marL="360363" indent="-360363">
              <a:lnSpc>
                <a:spcPts val="2800"/>
              </a:lnSpc>
            </a:pPr>
            <a:r>
              <a:rPr lang="en-US" altLang="zh-TW" b="1" dirty="0">
                <a:solidFill>
                  <a:srgbClr val="FF0066"/>
                </a:solidFill>
                <a:latin typeface="Segoe Print" panose="02000600000000000000" pitchFamily="2" charset="0"/>
              </a:rPr>
              <a:t>N</a:t>
            </a:r>
          </a:p>
          <a:p>
            <a:pPr marL="360363" indent="-360363">
              <a:lnSpc>
                <a:spcPts val="2800"/>
              </a:lnSpc>
            </a:pPr>
            <a:endParaRPr lang="en-US" altLang="zh-TW" b="1" dirty="0">
              <a:solidFill>
                <a:srgbClr val="FF0066"/>
              </a:solidFill>
              <a:latin typeface="Segoe Print" panose="02000600000000000000" pitchFamily="2" charset="0"/>
            </a:endParaRPr>
          </a:p>
          <a:p>
            <a:pPr marL="360363" indent="-360363">
              <a:lnSpc>
                <a:spcPts val="2800"/>
              </a:lnSpc>
            </a:pPr>
            <a:r>
              <a:rPr lang="en-US" altLang="zh-TW" b="1" dirty="0">
                <a:solidFill>
                  <a:srgbClr val="FF0066"/>
                </a:solidFill>
                <a:latin typeface="Segoe Print" panose="02000600000000000000" pitchFamily="2" charset="0"/>
              </a:rPr>
              <a:t>N</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wipe(left)">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wipe(left)">
                                      <p:cBhvr>
                                        <p:cTn id="27" dur="500"/>
                                        <p:tgtEl>
                                          <p:spTgt spid="16">
                                            <p:txEl>
                                              <p:pRg st="6" end="6"/>
                                            </p:txEl>
                                          </p:spTgt>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AE7AC57-2069-44E7-854E-596BAE2768B4}"/>
              </a:ext>
            </a:extLst>
          </p:cNvPr>
          <p:cNvSpPr/>
          <p:nvPr/>
        </p:nvSpPr>
        <p:spPr>
          <a:xfrm>
            <a:off x="255076" y="911176"/>
            <a:ext cx="8700665" cy="3724096"/>
          </a:xfrm>
          <a:prstGeom prst="rect">
            <a:avLst/>
          </a:prstGeom>
        </p:spPr>
        <p:txBody>
          <a:bodyPr wrap="square">
            <a:spAutoFit/>
          </a:bodyPr>
          <a:lstStyle/>
          <a:p>
            <a:pPr marL="715963" indent="-715963">
              <a:spcBef>
                <a:spcPts val="600"/>
              </a:spcBef>
              <a:tabLst>
                <a:tab pos="363538" algn="l"/>
              </a:tabLst>
            </a:pPr>
            <a:r>
              <a:rPr lang="en-US" altLang="zh-TW" b="1" dirty="0">
                <a:solidFill>
                  <a:srgbClr val="FF0066"/>
                </a:solidFill>
                <a:latin typeface="Segoe Print" panose="02000600000000000000" pitchFamily="2" charset="0"/>
              </a:rPr>
              <a:t>1 	F: </a:t>
            </a:r>
            <a:r>
              <a:rPr lang="en-US" altLang="zh-TW" b="1" i="1" dirty="0">
                <a:solidFill>
                  <a:srgbClr val="FF0066"/>
                </a:solidFill>
                <a:latin typeface="Segoe Print" panose="02000600000000000000" pitchFamily="2" charset="0"/>
              </a:rPr>
              <a:t>The tourism industry started to grow rapidly in the middle of the        last century and it’s been growing ever since. </a:t>
            </a:r>
            <a:r>
              <a:rPr lang="en-US" altLang="zh-TW" b="1" dirty="0">
                <a:solidFill>
                  <a:srgbClr val="FF0066"/>
                </a:solidFill>
                <a:latin typeface="Segoe Print" panose="02000600000000000000" pitchFamily="2" charset="0"/>
              </a:rPr>
              <a:t>(i.e. it hasn’t yet reached its peak)</a:t>
            </a:r>
          </a:p>
          <a:p>
            <a:pPr marL="715963" indent="-715963">
              <a:spcBef>
                <a:spcPts val="600"/>
              </a:spcBef>
              <a:tabLst>
                <a:tab pos="363538" algn="l"/>
              </a:tabLst>
            </a:pPr>
            <a:r>
              <a:rPr lang="en-US" altLang="zh-TW" b="1" dirty="0">
                <a:solidFill>
                  <a:srgbClr val="FF0066"/>
                </a:solidFill>
                <a:latin typeface="Segoe Print" panose="02000600000000000000" pitchFamily="2" charset="0"/>
              </a:rPr>
              <a:t>2 	T: </a:t>
            </a:r>
            <a:r>
              <a:rPr lang="en-US" altLang="zh-TW" b="1" i="1" dirty="0">
                <a:solidFill>
                  <a:srgbClr val="FF0066"/>
                </a:solidFill>
                <a:latin typeface="Segoe Print" panose="02000600000000000000" pitchFamily="2" charset="0"/>
              </a:rPr>
              <a:t>In Patagonia, this </a:t>
            </a:r>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repeat visits by cruise ships</a:t>
            </a:r>
            <a:r>
              <a:rPr lang="en-US" altLang="zh-TW" b="1" dirty="0">
                <a:solidFill>
                  <a:srgbClr val="FF0066"/>
                </a:solidFill>
                <a:latin typeface="Segoe Print" panose="02000600000000000000" pitchFamily="2" charset="0"/>
              </a:rPr>
              <a:t>)</a:t>
            </a:r>
            <a:r>
              <a:rPr lang="en-US" altLang="zh-TW" b="1" i="1" dirty="0">
                <a:solidFill>
                  <a:srgbClr val="FF0066"/>
                </a:solidFill>
                <a:latin typeface="Segoe Print" panose="02000600000000000000" pitchFamily="2" charset="0"/>
              </a:rPr>
              <a:t> has been having an effect on wildlife. The numbers of </a:t>
            </a:r>
            <a:r>
              <a:rPr lang="en-US" altLang="zh-TW" b="1" i="1" dirty="0" err="1">
                <a:solidFill>
                  <a:srgbClr val="FF0066"/>
                </a:solidFill>
                <a:latin typeface="Segoe Print" panose="02000600000000000000" pitchFamily="2" charset="0"/>
              </a:rPr>
              <a:t>Magellanic</a:t>
            </a:r>
            <a:r>
              <a:rPr lang="en-US" altLang="zh-TW" b="1" i="1" dirty="0">
                <a:solidFill>
                  <a:srgbClr val="FF0066"/>
                </a:solidFill>
                <a:latin typeface="Segoe Print" panose="02000600000000000000" pitchFamily="2" charset="0"/>
              </a:rPr>
              <a:t> penguins have been falling for some years now, for example.</a:t>
            </a:r>
          </a:p>
          <a:p>
            <a:pPr marL="715963" indent="-715963">
              <a:spcBef>
                <a:spcPts val="600"/>
              </a:spcBef>
              <a:tabLst>
                <a:tab pos="363538" algn="l"/>
              </a:tabLst>
            </a:pPr>
            <a:r>
              <a:rPr lang="en-US" altLang="zh-TW" b="1" dirty="0">
                <a:solidFill>
                  <a:srgbClr val="FF0066"/>
                </a:solidFill>
                <a:latin typeface="Segoe Print" panose="02000600000000000000" pitchFamily="2" charset="0"/>
              </a:rPr>
              <a:t>3 	N: (There is no mention of how or whether the local population is affected in the text.)</a:t>
            </a:r>
          </a:p>
          <a:p>
            <a:pPr marL="715963" indent="-715963">
              <a:spcBef>
                <a:spcPts val="600"/>
              </a:spcBef>
              <a:tabLst>
                <a:tab pos="363538" algn="l"/>
              </a:tabLst>
            </a:pPr>
            <a:r>
              <a:rPr lang="en-US" altLang="zh-TW" b="1" dirty="0">
                <a:solidFill>
                  <a:srgbClr val="FF0066"/>
                </a:solidFill>
                <a:latin typeface="Segoe Print" panose="02000600000000000000" pitchFamily="2" charset="0"/>
              </a:rPr>
              <a:t>4 	N: (The text asks where the fresh water has to come from, but doesn’t say whether there is enough or not.)</a:t>
            </a:r>
          </a:p>
          <a:p>
            <a:pPr marL="715963" indent="-715963">
              <a:spcBef>
                <a:spcPts val="600"/>
              </a:spcBef>
              <a:tabLst>
                <a:tab pos="363538" algn="l"/>
              </a:tabLst>
            </a:pPr>
            <a:r>
              <a:rPr lang="en-US" altLang="zh-TW" b="1" dirty="0">
                <a:solidFill>
                  <a:srgbClr val="FF0066"/>
                </a:solidFill>
                <a:latin typeface="Segoe Print" panose="02000600000000000000" pitchFamily="2" charset="0"/>
              </a:rPr>
              <a:t>5 	N: (The text suggests that being an </a:t>
            </a:r>
            <a:r>
              <a:rPr lang="en-US" altLang="zh-TW" b="1" dirty="0" err="1">
                <a:solidFill>
                  <a:srgbClr val="FF0066"/>
                </a:solidFill>
                <a:latin typeface="Segoe Print" panose="02000600000000000000" pitchFamily="2" charset="0"/>
              </a:rPr>
              <a:t>ecotourist</a:t>
            </a:r>
            <a:r>
              <a:rPr lang="en-US" altLang="zh-TW" b="1" dirty="0">
                <a:solidFill>
                  <a:srgbClr val="FF0066"/>
                </a:solidFill>
                <a:latin typeface="Segoe Print" panose="02000600000000000000" pitchFamily="2" charset="0"/>
              </a:rPr>
              <a:t> is a good thing but doesn’t say whether it’s better or worse than staying at home.)</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 xmlns:a16="http://schemas.microsoft.com/office/drawing/2014/main" id="{CC753686-DF14-40E7-AD7F-BDDEC4CAFCC1}"/>
              </a:ext>
            </a:extLst>
          </p:cNvPr>
          <p:cNvSpPr/>
          <p:nvPr/>
        </p:nvSpPr>
        <p:spPr>
          <a:xfrm>
            <a:off x="255076" y="264733"/>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7</a:t>
            </a:r>
          </a:p>
        </p:txBody>
      </p:sp>
    </p:spTree>
    <p:extLst>
      <p:ext uri="{BB962C8B-B14F-4D97-AF65-F5344CB8AC3E}">
        <p14:creationId xmlns=""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CBBA3E41-AEB4-4B80-A064-15311C3A1F08}"/>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as a class. Discuss the questions.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732B2213-3A5C-4431-BE2F-9BD1464FC6CB}"/>
              </a:ext>
            </a:extLst>
          </p:cNvPr>
          <p:cNvSpPr/>
          <p:nvPr/>
        </p:nvSpPr>
        <p:spPr>
          <a:xfrm>
            <a:off x="691143" y="745284"/>
            <a:ext cx="8122354" cy="784830"/>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Do you think an eco-tax on tourists is a good idea?</a:t>
            </a:r>
          </a:p>
          <a:p>
            <a:pPr marL="358775" indent="-358775">
              <a:spcBef>
                <a:spcPts val="600"/>
              </a:spcBef>
            </a:pPr>
            <a:r>
              <a:rPr lang="en-US" altLang="zh-TW" sz="2000" dirty="0">
                <a:latin typeface="Calibri" panose="020F0502020204030204" pitchFamily="34" charset="0"/>
                <a:cs typeface="Calibri" panose="020F0502020204030204" pitchFamily="34" charset="0"/>
              </a:rPr>
              <a:t>2 	What is your answer to the final question in the article?</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 xmlns:a16="http://schemas.microsoft.com/office/drawing/2014/main" id="{8D115B9A-590D-4CA2-BC57-F008D056D398}"/>
              </a:ext>
            </a:extLst>
          </p:cNvPr>
          <p:cNvSpPr/>
          <p:nvPr/>
        </p:nvSpPr>
        <p:spPr>
          <a:xfrm>
            <a:off x="729520" y="1727723"/>
            <a:ext cx="7889187" cy="190821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Students’ own ideas. An eco-tax might be good because it will raise money to protect the environment, make tourists more aware that they are having an impact on the environment, and potentially reduce the number of tourists.</a:t>
            </a:r>
          </a:p>
          <a:p>
            <a:pPr marL="360363" indent="-360363">
              <a:spcBef>
                <a:spcPts val="600"/>
              </a:spcBef>
            </a:pPr>
            <a:r>
              <a:rPr lang="en-US" altLang="zh-TW" b="1" dirty="0">
                <a:solidFill>
                  <a:srgbClr val="FF0066"/>
                </a:solidFill>
                <a:latin typeface="Segoe Print" panose="02000600000000000000" pitchFamily="2" charset="0"/>
              </a:rPr>
              <a:t>2 	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 xmlns:a16="http://schemas.microsoft.com/office/drawing/2014/main" id="{02414EF6-9FBD-47C2-8CDE-1E3DC29C3452}"/>
              </a:ext>
            </a:extLst>
          </p:cNvPr>
          <p:cNvSpPr/>
          <p:nvPr/>
        </p:nvSpPr>
        <p:spPr>
          <a:xfrm>
            <a:off x="656801" y="1678221"/>
            <a:ext cx="8111064" cy="4247317"/>
          </a:xfrm>
          <a:prstGeom prst="rect">
            <a:avLst/>
          </a:prstGeom>
        </p:spPr>
        <p:txBody>
          <a:bodyPr wrap="square">
            <a:spAutoFit/>
          </a:bodyPr>
          <a:lstStyle/>
          <a:p>
            <a:pPr marL="358775" indent="-358775">
              <a:spcBef>
                <a:spcPts val="600"/>
              </a:spcBef>
            </a:pPr>
            <a:r>
              <a:rPr lang="en-US" altLang="zh-TW" sz="2000" dirty="0">
                <a:latin typeface="Calibri" panose="020F0502020204030204" pitchFamily="34" charset="0"/>
                <a:cs typeface="Calibri" panose="020F0502020204030204" pitchFamily="34" charset="0"/>
              </a:rPr>
              <a:t>1 	flying to distant holiday destinations</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2 	recycling household waste (paper, glass, organic waste)</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3 	travelling by car</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4 	switching off lights and electrical appliances</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5 	saving water (turning off taps, not watering the garden)</a:t>
            </a:r>
          </a:p>
          <a:p>
            <a:pPr marL="358775" indent="-358775">
              <a:spcBef>
                <a:spcPts val="600"/>
              </a:spcBef>
            </a:pPr>
            <a:endParaRPr lang="en-US" altLang="zh-TW" sz="2000" dirty="0">
              <a:latin typeface="Calibri" panose="020F0502020204030204" pitchFamily="34" charset="0"/>
              <a:cs typeface="Calibri" panose="020F0502020204030204" pitchFamily="34" charset="0"/>
            </a:endParaRPr>
          </a:p>
          <a:p>
            <a:pPr marL="358775" indent="-358775">
              <a:spcBef>
                <a:spcPts val="600"/>
              </a:spcBef>
            </a:pPr>
            <a:r>
              <a:rPr lang="en-US" altLang="zh-TW" sz="2000" dirty="0">
                <a:latin typeface="Calibri" panose="020F0502020204030204" pitchFamily="34" charset="0"/>
                <a:cs typeface="Calibri" panose="020F0502020204030204" pitchFamily="34" charset="0"/>
              </a:rPr>
              <a:t>6 	using eco-friendly cleaning produc</a:t>
            </a:r>
            <a:r>
              <a:rPr lang="en-US" altLang="zh-TW" sz="2000" dirty="0"/>
              <a:t>ts</a:t>
            </a:r>
            <a:endParaRPr lang="zh-TW" altLang="en-US" sz="2000" dirty="0">
              <a:latin typeface="Calibri" panose="020F0502020204030204" pitchFamily="34" charset="0"/>
              <a:cs typeface="Calibri" panose="020F0502020204030204" pitchFamily="34" charset="0"/>
            </a:endParaRPr>
          </a:p>
        </p:txBody>
      </p:sp>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 xmlns:a16="http://schemas.microsoft.com/office/drawing/2014/main" id="{7C8247C5-B96C-435F-89C2-E01F03B5B1BD}"/>
              </a:ext>
            </a:extLst>
          </p:cNvPr>
          <p:cNvSpPr/>
          <p:nvPr/>
        </p:nvSpPr>
        <p:spPr>
          <a:xfrm>
            <a:off x="304909"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these activities. Decide if they have a good or bad impact on the environment. Which ones does your family do? </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2" name="矩形 11">
            <a:extLst>
              <a:ext uri="{FF2B5EF4-FFF2-40B4-BE49-F238E27FC236}">
                <a16:creationId xmlns="" xmlns:a16="http://schemas.microsoft.com/office/drawing/2014/main" id="{8D115B9A-590D-4CA2-BC57-F008D056D398}"/>
              </a:ext>
            </a:extLst>
          </p:cNvPr>
          <p:cNvSpPr/>
          <p:nvPr/>
        </p:nvSpPr>
        <p:spPr>
          <a:xfrm>
            <a:off x="1208317" y="5831270"/>
            <a:ext cx="7456714"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Using eco-friendly cleaning products is good because they avoid chemicals and other pollutants that can harm wildlife.</a:t>
            </a:r>
            <a:endParaRPr lang="zh-TW" altLang="en-US" sz="1600" b="1" dirty="0">
              <a:solidFill>
                <a:srgbClr val="FF0066"/>
              </a:solidFill>
              <a:latin typeface="Segoe Print" panose="02000600000000000000" pitchFamily="2" charset="0"/>
            </a:endParaRPr>
          </a:p>
        </p:txBody>
      </p:sp>
      <p:sp>
        <p:nvSpPr>
          <p:cNvPr id="13" name="矩形 12">
            <a:extLst>
              <a:ext uri="{FF2B5EF4-FFF2-40B4-BE49-F238E27FC236}">
                <a16:creationId xmlns="" xmlns:a16="http://schemas.microsoft.com/office/drawing/2014/main" id="{01D53EC1-A020-4F6C-9166-642660CBEA49}"/>
              </a:ext>
            </a:extLst>
          </p:cNvPr>
          <p:cNvSpPr/>
          <p:nvPr/>
        </p:nvSpPr>
        <p:spPr>
          <a:xfrm>
            <a:off x="1002761" y="2026549"/>
            <a:ext cx="798068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Flying to distant holiday destinations leaves a big carbon footprint – a lot of fuel is used and a lot of carbon dioxide and other pollutants are released.</a:t>
            </a:r>
          </a:p>
        </p:txBody>
      </p:sp>
      <p:sp>
        <p:nvSpPr>
          <p:cNvPr id="14" name="矩形 13">
            <a:extLst>
              <a:ext uri="{FF2B5EF4-FFF2-40B4-BE49-F238E27FC236}">
                <a16:creationId xmlns="" xmlns:a16="http://schemas.microsoft.com/office/drawing/2014/main" id="{01D53EC1-A020-4F6C-9166-642660CBEA49}"/>
              </a:ext>
            </a:extLst>
          </p:cNvPr>
          <p:cNvSpPr/>
          <p:nvPr/>
        </p:nvSpPr>
        <p:spPr>
          <a:xfrm>
            <a:off x="5181600" y="1575881"/>
            <a:ext cx="2522707" cy="338554"/>
          </a:xfrm>
          <a:prstGeom prst="rect">
            <a:avLst/>
          </a:prstGeom>
        </p:spPr>
        <p:txBody>
          <a:bodyPr wrap="square">
            <a:spAutoFit/>
          </a:bodyPr>
          <a:lstStyle/>
          <a:p>
            <a:r>
              <a:rPr lang="en-US" altLang="zh-TW" sz="1600" b="1" dirty="0">
                <a:solidFill>
                  <a:srgbClr val="FF0066"/>
                </a:solidFill>
                <a:latin typeface="Segoe Print" panose="02000600000000000000" pitchFamily="2" charset="0"/>
              </a:rPr>
              <a:t>EXAMPLE ANSWERS</a:t>
            </a:r>
          </a:p>
        </p:txBody>
      </p:sp>
      <p:sp>
        <p:nvSpPr>
          <p:cNvPr id="15" name="矩形 14">
            <a:extLst>
              <a:ext uri="{FF2B5EF4-FFF2-40B4-BE49-F238E27FC236}">
                <a16:creationId xmlns="" xmlns:a16="http://schemas.microsoft.com/office/drawing/2014/main" id="{01D53EC1-A020-4F6C-9166-642660CBEA49}"/>
              </a:ext>
            </a:extLst>
          </p:cNvPr>
          <p:cNvSpPr/>
          <p:nvPr/>
        </p:nvSpPr>
        <p:spPr>
          <a:xfrm>
            <a:off x="1039932" y="2775775"/>
            <a:ext cx="8046117"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Recycling household waste (paper, glass, organic waste, etc.) is good because it saves trees and other raw materials and avoids the dumping of materials.</a:t>
            </a:r>
          </a:p>
        </p:txBody>
      </p:sp>
      <p:sp>
        <p:nvSpPr>
          <p:cNvPr id="16" name="矩形 15">
            <a:extLst>
              <a:ext uri="{FF2B5EF4-FFF2-40B4-BE49-F238E27FC236}">
                <a16:creationId xmlns="" xmlns:a16="http://schemas.microsoft.com/office/drawing/2014/main" id="{01D53EC1-A020-4F6C-9166-642660CBEA49}"/>
              </a:ext>
            </a:extLst>
          </p:cNvPr>
          <p:cNvSpPr/>
          <p:nvPr/>
        </p:nvSpPr>
        <p:spPr>
          <a:xfrm>
            <a:off x="1039932" y="3519750"/>
            <a:ext cx="784790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Travelling by car uses petrol – a fossil fuel – which causes pollution and is therefore bad for the environment.</a:t>
            </a:r>
          </a:p>
        </p:txBody>
      </p:sp>
      <p:sp>
        <p:nvSpPr>
          <p:cNvPr id="17" name="矩形 16">
            <a:extLst>
              <a:ext uri="{FF2B5EF4-FFF2-40B4-BE49-F238E27FC236}">
                <a16:creationId xmlns="" xmlns:a16="http://schemas.microsoft.com/office/drawing/2014/main" id="{01D53EC1-A020-4F6C-9166-642660CBEA49}"/>
              </a:ext>
            </a:extLst>
          </p:cNvPr>
          <p:cNvSpPr/>
          <p:nvPr/>
        </p:nvSpPr>
        <p:spPr>
          <a:xfrm>
            <a:off x="1039932" y="4281325"/>
            <a:ext cx="7847906"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Switching off lights and electrical appliances saves electricity – it’s good for saving natural resources.</a:t>
            </a:r>
          </a:p>
        </p:txBody>
      </p:sp>
      <p:sp>
        <p:nvSpPr>
          <p:cNvPr id="18" name="矩形 17">
            <a:extLst>
              <a:ext uri="{FF2B5EF4-FFF2-40B4-BE49-F238E27FC236}">
                <a16:creationId xmlns="" xmlns:a16="http://schemas.microsoft.com/office/drawing/2014/main" id="{01D53EC1-A020-4F6C-9166-642660CBEA49}"/>
              </a:ext>
            </a:extLst>
          </p:cNvPr>
          <p:cNvSpPr/>
          <p:nvPr/>
        </p:nvSpPr>
        <p:spPr>
          <a:xfrm>
            <a:off x="1039933" y="5025300"/>
            <a:ext cx="7701758" cy="584775"/>
          </a:xfrm>
          <a:prstGeom prst="rect">
            <a:avLst/>
          </a:prstGeom>
        </p:spPr>
        <p:txBody>
          <a:bodyPr wrap="square">
            <a:spAutoFit/>
          </a:bodyPr>
          <a:lstStyle/>
          <a:p>
            <a:r>
              <a:rPr lang="en-US" altLang="zh-TW" sz="1600" b="1" dirty="0">
                <a:solidFill>
                  <a:srgbClr val="FF0066"/>
                </a:solidFill>
                <a:latin typeface="Segoe Print" panose="02000600000000000000" pitchFamily="2" charset="0"/>
              </a:rPr>
              <a:t>Saving water (turning off taps, not watering the garden) is good for the environment.</a:t>
            </a:r>
          </a:p>
        </p:txBody>
      </p:sp>
    </p:spTree>
    <p:extLst>
      <p:ext uri="{BB962C8B-B14F-4D97-AF65-F5344CB8AC3E}">
        <p14:creationId xmlns="" xmlns:p14="http://schemas.microsoft.com/office/powerpoint/2010/main" val="286781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left)">
                                      <p:cBhvr>
                                        <p:cTn id="3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4" grpId="0"/>
      <p:bldP spid="15" grpId="0"/>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8c-p. 98</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CBBA3E41-AEB4-4B80-A064-15311C3A1F08}"/>
              </a:ext>
            </a:extLst>
          </p:cNvPr>
          <p:cNvSpPr/>
          <p:nvPr/>
        </p:nvSpPr>
        <p:spPr>
          <a:xfrm>
            <a:off x="304909" y="288068"/>
            <a:ext cx="864453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dirty="0">
                <a:latin typeface="Calibri" panose="020F0502020204030204" pitchFamily="34" charset="0"/>
                <a:cs typeface="Calibri" panose="020F0502020204030204" pitchFamily="34" charset="0"/>
              </a:rPr>
              <a:t>Work in groups. How easy is it for you and your family to live a green lifestyle?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 xmlns:a16="http://schemas.microsoft.com/office/drawing/2014/main" id="{732B2213-3A5C-4431-BE2F-9BD1464FC6CB}"/>
              </a:ext>
            </a:extLst>
          </p:cNvPr>
          <p:cNvSpPr/>
          <p:nvPr/>
        </p:nvSpPr>
        <p:spPr>
          <a:xfrm>
            <a:off x="691143" y="745284"/>
            <a:ext cx="8122354" cy="1189172"/>
          </a:xfrm>
          <a:prstGeom prst="rect">
            <a:avLst/>
          </a:prstGeom>
        </p:spPr>
        <p:txBody>
          <a:bodyPr wrap="square">
            <a:spAutoFit/>
          </a:bodyPr>
          <a:lstStyle/>
          <a:p>
            <a:pPr marL="360363" indent="-360363">
              <a:lnSpc>
                <a:spcPts val="2700"/>
              </a:lnSpc>
              <a:spcBef>
                <a:spcPts val="600"/>
              </a:spcBef>
            </a:pPr>
            <a:r>
              <a:rPr lang="en-US" altLang="zh-TW" sz="2000" i="1" dirty="0">
                <a:solidFill>
                  <a:srgbClr val="0080FF"/>
                </a:solidFill>
                <a:latin typeface="Calibri" panose="020F0502020204030204" pitchFamily="34" charset="0"/>
              </a:rPr>
              <a:t>A: 	We’ve been recycling paper for years. It’s not hard to remember to do if you have a special box for it.</a:t>
            </a:r>
          </a:p>
          <a:p>
            <a:pPr marL="360363" indent="-360363">
              <a:lnSpc>
                <a:spcPts val="2700"/>
              </a:lnSpc>
              <a:spcBef>
                <a:spcPts val="600"/>
              </a:spcBef>
            </a:pPr>
            <a:r>
              <a:rPr lang="en-US" altLang="zh-TW" sz="2000" i="1" dirty="0">
                <a:solidFill>
                  <a:srgbClr val="0080FF"/>
                </a:solidFill>
                <a:latin typeface="Calibri" panose="020F0502020204030204" pitchFamily="34" charset="0"/>
              </a:rPr>
              <a:t>B: 	We do that too.</a:t>
            </a:r>
            <a:endParaRPr lang="zh-TW" altLang="en-US" sz="2000" i="1" dirty="0">
              <a:solidFill>
                <a:srgbClr val="0080FF"/>
              </a:solidFill>
              <a:latin typeface="Calibri" panose="020F0502020204030204" pitchFamily="34" charset="0"/>
            </a:endParaRPr>
          </a:p>
        </p:txBody>
      </p:sp>
    </p:spTree>
    <p:extLst>
      <p:ext uri="{BB962C8B-B14F-4D97-AF65-F5344CB8AC3E}">
        <p14:creationId xmlns="" xmlns:p14="http://schemas.microsoft.com/office/powerpoint/2010/main" val="3324369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925606" cy="892552"/>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Hello from London!</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 xmlns:a16="http://schemas.microsoft.com/office/drawing/2014/main" id="{DB5000BD-7E2A-4473-B852-A99B1209318E}"/>
              </a:ext>
            </a:extLst>
          </p:cNvPr>
          <p:cNvSpPr/>
          <p:nvPr/>
        </p:nvSpPr>
        <p:spPr>
          <a:xfrm>
            <a:off x="327084" y="1776184"/>
            <a:ext cx="847824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message from Lynne. Answer the questions.</a:t>
            </a:r>
            <a:endParaRPr lang="zh-TW" altLang="en-US" sz="2000" dirty="0">
              <a:latin typeface="Calibri" panose="020F0502020204030204" pitchFamily="34" charset="0"/>
            </a:endParaRPr>
          </a:p>
        </p:txBody>
      </p:sp>
      <p:sp>
        <p:nvSpPr>
          <p:cNvPr id="13" name="矩形 12">
            <a:extLst>
              <a:ext uri="{FF2B5EF4-FFF2-40B4-BE49-F238E27FC236}">
                <a16:creationId xmlns=""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 </a:t>
            </a:r>
            <a:r>
              <a:rPr lang="en-US" altLang="zh-TW" sz="3200" b="1" dirty="0">
                <a:solidFill>
                  <a:schemeClr val="tx1">
                    <a:lumMod val="65000"/>
                    <a:lumOff val="35000"/>
                  </a:schemeClr>
                </a:solidFill>
                <a:latin typeface="Calibri" panose="020F0502020204030204" pitchFamily="34" charset="0"/>
              </a:rPr>
              <a:t> a text message</a:t>
            </a:r>
            <a:endParaRPr lang="zh-TW" altLang="en-US" sz="3200" b="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 xmlns:a16="http://schemas.microsoft.com/office/drawing/2014/main" id="{96159642-E0F7-4A42-8ECD-0958CE7ECED5}"/>
              </a:ext>
            </a:extLst>
          </p:cNvPr>
          <p:cNvSpPr/>
          <p:nvPr/>
        </p:nvSpPr>
        <p:spPr>
          <a:xfrm>
            <a:off x="689576" y="2276456"/>
            <a:ext cx="811575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Where has Lynne come from and where is</a:t>
            </a:r>
            <a:r>
              <a:rPr lang="zh-TW" altLang="en-US" sz="2000" dirty="0">
                <a:latin typeface="Calibri" panose="020F0502020204030204" pitchFamily="34" charset="0"/>
              </a:rPr>
              <a:t> </a:t>
            </a:r>
            <a:r>
              <a:rPr lang="en-US" altLang="zh-TW" sz="2000" dirty="0">
                <a:latin typeface="Calibri" panose="020F0502020204030204" pitchFamily="34" charset="0"/>
              </a:rPr>
              <a:t>she now?</a:t>
            </a:r>
          </a:p>
          <a:p>
            <a:pPr marL="363538" indent="-363538">
              <a:spcBef>
                <a:spcPts val="600"/>
              </a:spcBef>
            </a:pPr>
            <a:r>
              <a:rPr lang="en-US" altLang="zh-TW" sz="2000" dirty="0">
                <a:latin typeface="Calibri" panose="020F0502020204030204" pitchFamily="34" charset="0"/>
              </a:rPr>
              <a:t>2 	Who do you think the message is for? Friends, family, or both?</a:t>
            </a:r>
          </a:p>
          <a:p>
            <a:pPr marL="363538" indent="-363538">
              <a:spcBef>
                <a:spcPts val="600"/>
              </a:spcBef>
            </a:pPr>
            <a:r>
              <a:rPr lang="en-US" altLang="zh-TW" sz="2000" dirty="0">
                <a:latin typeface="Calibri" panose="020F0502020204030204" pitchFamily="34" charset="0"/>
              </a:rPr>
              <a:t>3 	What does Lynne say about the people and</a:t>
            </a:r>
            <a:r>
              <a:rPr lang="zh-TW" altLang="en-US" sz="2000" dirty="0">
                <a:latin typeface="Calibri" panose="020F0502020204030204" pitchFamily="34" charset="0"/>
              </a:rPr>
              <a:t> </a:t>
            </a:r>
            <a:r>
              <a:rPr lang="en-US" altLang="zh-TW" sz="2000" dirty="0">
                <a:latin typeface="Calibri" panose="020F0502020204030204" pitchFamily="34" charset="0"/>
              </a:rPr>
              <a:t>the city?</a:t>
            </a:r>
          </a:p>
          <a:p>
            <a:pPr marL="363538" indent="-363538">
              <a:spcBef>
                <a:spcPts val="600"/>
              </a:spcBef>
            </a:pPr>
            <a:r>
              <a:rPr lang="en-US" altLang="zh-TW" sz="2000" dirty="0">
                <a:latin typeface="Calibri" panose="020F0502020204030204" pitchFamily="34" charset="0"/>
              </a:rPr>
              <a:t>4 	What has she been doing?</a:t>
            </a:r>
            <a:endParaRPr lang="zh-TW" altLang="en-US" sz="2000" dirty="0">
              <a:latin typeface="Calibri" panose="020F0502020204030204" pitchFamily="34" charset="0"/>
            </a:endParaRPr>
          </a:p>
        </p:txBody>
      </p:sp>
    </p:spTree>
    <p:extLst>
      <p:ext uri="{BB962C8B-B14F-4D97-AF65-F5344CB8AC3E}">
        <p14:creationId xmlns="" xmlns:p14="http://schemas.microsoft.com/office/powerpoint/2010/main" val="1996408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60961" y="1215754"/>
            <a:ext cx="5400675" cy="40957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661636" y="1459587"/>
            <a:ext cx="3482364" cy="3413970"/>
          </a:xfrm>
          <a:prstGeom prst="rect">
            <a:avLst/>
          </a:prstGeom>
          <a:noFill/>
          <a:ln w="9525">
            <a:noFill/>
            <a:miter lim="800000"/>
            <a:headEnd/>
            <a:tailEnd/>
          </a:ln>
        </p:spPr>
      </p:pic>
    </p:spTree>
    <p:extLst>
      <p:ext uri="{BB962C8B-B14F-4D97-AF65-F5344CB8AC3E}">
        <p14:creationId xmlns="" xmlns:p14="http://schemas.microsoft.com/office/powerpoint/2010/main" val="3578662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EE4814D-5E79-484F-962A-76A03E7C7122}"/>
              </a:ext>
            </a:extLst>
          </p:cNvPr>
          <p:cNvSpPr/>
          <p:nvPr/>
        </p:nvSpPr>
        <p:spPr>
          <a:xfrm>
            <a:off x="879726" y="71931"/>
            <a:ext cx="7925606" cy="892552"/>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8e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Hello from London!</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 xmlns:a16="http://schemas.microsoft.com/office/drawing/2014/main" id="{DB5000BD-7E2A-4473-B852-A99B1209318E}"/>
              </a:ext>
            </a:extLst>
          </p:cNvPr>
          <p:cNvSpPr/>
          <p:nvPr/>
        </p:nvSpPr>
        <p:spPr>
          <a:xfrm>
            <a:off x="327084" y="1776184"/>
            <a:ext cx="8478248"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Read the message from Lynne. Answer the questions.</a:t>
            </a:r>
            <a:endParaRPr lang="zh-TW" altLang="en-US" sz="2000" dirty="0">
              <a:latin typeface="Calibri" panose="020F0502020204030204" pitchFamily="34" charset="0"/>
            </a:endParaRPr>
          </a:p>
        </p:txBody>
      </p:sp>
      <p:sp>
        <p:nvSpPr>
          <p:cNvPr id="13" name="矩形 12">
            <a:extLst>
              <a:ext uri="{FF2B5EF4-FFF2-40B4-BE49-F238E27FC236}">
                <a16:creationId xmlns=""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 </a:t>
            </a:r>
            <a:r>
              <a:rPr lang="en-US" altLang="zh-TW" sz="3200" b="1" dirty="0">
                <a:solidFill>
                  <a:schemeClr val="tx1">
                    <a:lumMod val="65000"/>
                    <a:lumOff val="35000"/>
                  </a:schemeClr>
                </a:solidFill>
                <a:latin typeface="Calibri" panose="020F0502020204030204" pitchFamily="34" charset="0"/>
              </a:rPr>
              <a:t> a text message</a:t>
            </a:r>
            <a:endParaRPr lang="zh-TW" altLang="en-US" sz="3200" b="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 xmlns:a16="http://schemas.microsoft.com/office/drawing/2014/main" id="{96159642-E0F7-4A42-8ECD-0958CE7ECED5}"/>
              </a:ext>
            </a:extLst>
          </p:cNvPr>
          <p:cNvSpPr/>
          <p:nvPr/>
        </p:nvSpPr>
        <p:spPr>
          <a:xfrm>
            <a:off x="689576" y="2276456"/>
            <a:ext cx="811575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Where has Lynne come from and where is</a:t>
            </a:r>
            <a:r>
              <a:rPr lang="zh-TW" altLang="en-US" sz="2000" dirty="0">
                <a:latin typeface="Calibri" panose="020F0502020204030204" pitchFamily="34" charset="0"/>
              </a:rPr>
              <a:t> </a:t>
            </a:r>
            <a:r>
              <a:rPr lang="en-US" altLang="zh-TW" sz="2000" dirty="0">
                <a:latin typeface="Calibri" panose="020F0502020204030204" pitchFamily="34" charset="0"/>
              </a:rPr>
              <a:t>she now?</a:t>
            </a:r>
          </a:p>
          <a:p>
            <a:pPr marL="363538" indent="-363538">
              <a:spcBef>
                <a:spcPts val="600"/>
              </a:spcBef>
            </a:pPr>
            <a:r>
              <a:rPr lang="en-US" altLang="zh-TW" sz="2000" dirty="0">
                <a:latin typeface="Calibri" panose="020F0502020204030204" pitchFamily="34" charset="0"/>
              </a:rPr>
              <a:t>2 	Who do you think the message is for? Friends, family, or both?</a:t>
            </a:r>
          </a:p>
          <a:p>
            <a:pPr marL="363538" indent="-363538">
              <a:spcBef>
                <a:spcPts val="600"/>
              </a:spcBef>
            </a:pPr>
            <a:r>
              <a:rPr lang="en-US" altLang="zh-TW" sz="2000" dirty="0">
                <a:latin typeface="Calibri" panose="020F0502020204030204" pitchFamily="34" charset="0"/>
              </a:rPr>
              <a:t>3 	What does Lynne say about the people and</a:t>
            </a:r>
            <a:r>
              <a:rPr lang="zh-TW" altLang="en-US" sz="2000" dirty="0">
                <a:latin typeface="Calibri" panose="020F0502020204030204" pitchFamily="34" charset="0"/>
              </a:rPr>
              <a:t> </a:t>
            </a:r>
            <a:r>
              <a:rPr lang="en-US" altLang="zh-TW" sz="2000" dirty="0">
                <a:latin typeface="Calibri" panose="020F0502020204030204" pitchFamily="34" charset="0"/>
              </a:rPr>
              <a:t>the city?</a:t>
            </a:r>
          </a:p>
          <a:p>
            <a:pPr marL="363538" indent="-363538">
              <a:spcBef>
                <a:spcPts val="600"/>
              </a:spcBef>
            </a:pPr>
            <a:r>
              <a:rPr lang="en-US" altLang="zh-TW" sz="2000" dirty="0">
                <a:latin typeface="Calibri" panose="020F0502020204030204" pitchFamily="34" charset="0"/>
              </a:rPr>
              <a:t>4 	What has she been doing?</a:t>
            </a:r>
            <a:endParaRPr lang="zh-TW" altLang="en-US" sz="2000" dirty="0">
              <a:latin typeface="Calibri" panose="020F0502020204030204" pitchFamily="34" charset="0"/>
            </a:endParaRPr>
          </a:p>
        </p:txBody>
      </p:sp>
      <p:sp>
        <p:nvSpPr>
          <p:cNvPr id="9" name="矩形 8">
            <a:extLst>
              <a:ext uri="{FF2B5EF4-FFF2-40B4-BE49-F238E27FC236}">
                <a16:creationId xmlns="" xmlns:a16="http://schemas.microsoft.com/office/drawing/2014/main" id="{ECA74520-F1B5-4B06-9E2E-8AE609EB4546}"/>
              </a:ext>
            </a:extLst>
          </p:cNvPr>
          <p:cNvSpPr/>
          <p:nvPr/>
        </p:nvSpPr>
        <p:spPr>
          <a:xfrm>
            <a:off x="689576" y="3930890"/>
            <a:ext cx="8056254" cy="1985159"/>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1	has come from Brisbane; is now in London</a:t>
            </a:r>
          </a:p>
          <a:p>
            <a:pPr marL="363538" indent="-363538">
              <a:spcBef>
                <a:spcPts val="600"/>
              </a:spcBef>
            </a:pPr>
            <a:r>
              <a:rPr lang="en-US" altLang="zh-TW" b="1" dirty="0">
                <a:solidFill>
                  <a:srgbClr val="FF0066"/>
                </a:solidFill>
                <a:latin typeface="Segoe Print" panose="02000600000000000000" pitchFamily="2" charset="0"/>
              </a:rPr>
              <a:t>2 	probably friends – because she mentions ‘her uncle’ in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Edinburgh (but it could be both)</a:t>
            </a:r>
          </a:p>
          <a:p>
            <a:pPr marL="363538" indent="-363538">
              <a:spcBef>
                <a:spcPts val="600"/>
              </a:spcBef>
            </a:pPr>
            <a:r>
              <a:rPr lang="en-US" altLang="zh-TW" b="1" dirty="0">
                <a:solidFill>
                  <a:srgbClr val="FF0066"/>
                </a:solidFill>
                <a:latin typeface="Segoe Print" panose="02000600000000000000" pitchFamily="2" charset="0"/>
              </a:rPr>
              <a:t>3 	people – fantastic; London – massive</a:t>
            </a:r>
          </a:p>
          <a:p>
            <a:pPr marL="363538" indent="-363538">
              <a:spcBef>
                <a:spcPts val="600"/>
              </a:spcBef>
            </a:pPr>
            <a:r>
              <a:rPr lang="en-US" altLang="zh-TW" b="1" dirty="0">
                <a:solidFill>
                  <a:srgbClr val="FF0066"/>
                </a:solidFill>
                <a:latin typeface="Segoe Print" panose="02000600000000000000" pitchFamily="2" charset="0"/>
              </a:rPr>
              <a:t>4 	she’s been shopping in Oxford Street, seen the Shard,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done the Harry Potter tour, had a boat trip along the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river</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a:t>
            </a:r>
            <a:r>
              <a:rPr lang="en-US" altLang="zh-TW" sz="2000" dirty="0">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rPr>
              <a:t>informal style</a:t>
            </a:r>
            <a:endParaRPr lang="zh-TW" altLang="en-US" sz="2000" b="1" dirty="0">
              <a:solidFill>
                <a:schemeClr val="tx1">
                  <a:lumMod val="65000"/>
                  <a:lumOff val="35000"/>
                </a:schemeClr>
              </a:solidFill>
              <a:latin typeface="Calibri" panose="020F0502020204030204" pitchFamily="34" charset="0"/>
            </a:endParaRPr>
          </a:p>
        </p:txBody>
      </p:sp>
      <p:sp>
        <p:nvSpPr>
          <p:cNvPr id="20" name="矩形 19">
            <a:extLst>
              <a:ext uri="{FF2B5EF4-FFF2-40B4-BE49-F238E27FC236}">
                <a16:creationId xmlns="" xmlns:a16="http://schemas.microsoft.com/office/drawing/2014/main" id="{DC2DEBE5-0CFC-4625-9865-537CB1FB67B7}"/>
              </a:ext>
            </a:extLst>
          </p:cNvPr>
          <p:cNvSpPr/>
          <p:nvPr/>
        </p:nvSpPr>
        <p:spPr>
          <a:xfrm>
            <a:off x="304794" y="75514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solidFill>
                  <a:srgbClr val="000000"/>
                </a:solidFill>
                <a:latin typeface="Calibri" panose="020F0502020204030204" pitchFamily="34" charset="0"/>
              </a:rPr>
              <a:t>Read the message again. Which of these features of</a:t>
            </a:r>
            <a:r>
              <a:rPr lang="zh-TW" altLang="en-US" sz="2000" dirty="0">
                <a:solidFill>
                  <a:srgbClr val="000000"/>
                </a:solidFill>
                <a:latin typeface="Calibri" panose="020F0502020204030204" pitchFamily="34" charset="0"/>
              </a:rPr>
              <a:t> </a:t>
            </a:r>
            <a:r>
              <a:rPr lang="en-US" altLang="zh-TW" sz="2000" dirty="0">
                <a:solidFill>
                  <a:srgbClr val="000000"/>
                </a:solidFill>
                <a:latin typeface="Calibri" panose="020F0502020204030204" pitchFamily="34" charset="0"/>
              </a:rPr>
              <a:t>informal style does Lynne use?</a:t>
            </a:r>
          </a:p>
        </p:txBody>
      </p:sp>
      <p:sp>
        <p:nvSpPr>
          <p:cNvPr id="6" name="矩形 5">
            <a:extLst>
              <a:ext uri="{FF2B5EF4-FFF2-40B4-BE49-F238E27FC236}">
                <a16:creationId xmlns="" xmlns:a16="http://schemas.microsoft.com/office/drawing/2014/main" id="{2DDDB87F-D284-4A34-9FB8-0FABD612F083}"/>
              </a:ext>
            </a:extLst>
          </p:cNvPr>
          <p:cNvSpPr/>
          <p:nvPr/>
        </p:nvSpPr>
        <p:spPr>
          <a:xfrm>
            <a:off x="228847" y="2317203"/>
            <a:ext cx="8833755" cy="3847207"/>
          </a:xfrm>
          <a:prstGeom prst="rect">
            <a:avLst/>
          </a:prstGeom>
        </p:spPr>
        <p:txBody>
          <a:bodyPr wrap="square">
            <a:spAutoFit/>
          </a:bodyPr>
          <a:lstStyle/>
          <a:p>
            <a:pPr marL="363538" indent="-363538">
              <a:spcBef>
                <a:spcPts val="300"/>
              </a:spcBef>
            </a:pPr>
            <a:r>
              <a:rPr lang="en-US" altLang="zh-TW" sz="1600" b="1" dirty="0">
                <a:solidFill>
                  <a:srgbClr val="FF0066"/>
                </a:solidFill>
                <a:latin typeface="Segoe Print" panose="02000600000000000000" pitchFamily="2" charset="0"/>
              </a:rPr>
              <a:t>Lynne uses all the features in her message:</a:t>
            </a:r>
          </a:p>
          <a:p>
            <a:pPr marL="363538" indent="-363538">
              <a:spcBef>
                <a:spcPts val="300"/>
              </a:spcBef>
            </a:pPr>
            <a:r>
              <a:rPr lang="en-US" altLang="zh-TW" sz="1600" b="1" dirty="0">
                <a:solidFill>
                  <a:srgbClr val="FF0066"/>
                </a:solidFill>
                <a:latin typeface="Segoe Print" panose="02000600000000000000" pitchFamily="2" charset="0"/>
              </a:rPr>
              <a:t>abbreviations: </a:t>
            </a:r>
            <a:r>
              <a:rPr lang="en-US" altLang="zh-TW" sz="1600" b="1" i="1" dirty="0">
                <a:solidFill>
                  <a:srgbClr val="FF0066"/>
                </a:solidFill>
                <a:latin typeface="Segoe Print" panose="02000600000000000000" pitchFamily="2" charset="0"/>
              </a:rPr>
              <a:t>cos</a:t>
            </a:r>
            <a:r>
              <a:rPr lang="en-US" altLang="zh-TW" sz="1600" b="1" dirty="0">
                <a:solidFill>
                  <a:srgbClr val="FF0066"/>
                </a:solidFill>
                <a:latin typeface="Segoe Print" panose="02000600000000000000" pitchFamily="2" charset="0"/>
              </a:rPr>
              <a:t> (because); </a:t>
            </a:r>
            <a:r>
              <a:rPr lang="en-US" altLang="zh-TW" sz="1600" b="1" i="1" dirty="0" err="1">
                <a:solidFill>
                  <a:srgbClr val="FF0066"/>
                </a:solidFill>
                <a:latin typeface="Segoe Print" panose="02000600000000000000" pitchFamily="2" charset="0"/>
              </a:rPr>
              <a:t>Spk</a:t>
            </a:r>
            <a:r>
              <a:rPr lang="en-US" altLang="zh-TW" sz="1600" b="1" dirty="0">
                <a:solidFill>
                  <a:srgbClr val="FF0066"/>
                </a:solidFill>
                <a:latin typeface="Segoe Print" panose="02000600000000000000" pitchFamily="2" charset="0"/>
              </a:rPr>
              <a:t> (Speak / Let’s speak / We’ll speak); </a:t>
            </a:r>
            <a:r>
              <a:rPr lang="en-US" altLang="zh-TW" sz="1600" b="1" i="1" dirty="0">
                <a:solidFill>
                  <a:srgbClr val="FF0066"/>
                </a:solidFill>
                <a:latin typeface="Segoe Print" panose="02000600000000000000" pitchFamily="2" charset="0"/>
              </a:rPr>
              <a:t>L</a:t>
            </a:r>
            <a:r>
              <a:rPr lang="en-US" altLang="zh-TW" sz="1600" b="1" dirty="0">
                <a:solidFill>
                  <a:srgbClr val="FF0066"/>
                </a:solidFill>
                <a:latin typeface="Segoe Print" panose="02000600000000000000" pitchFamily="2" charset="0"/>
              </a:rPr>
              <a:t> (Lynne)</a:t>
            </a:r>
          </a:p>
          <a:p>
            <a:pPr marL="363538" indent="-363538">
              <a:spcBef>
                <a:spcPts val="300"/>
              </a:spcBef>
            </a:pPr>
            <a:r>
              <a:rPr lang="en-US" altLang="zh-TW" sz="1600" b="1" dirty="0">
                <a:solidFill>
                  <a:srgbClr val="FF0066"/>
                </a:solidFill>
                <a:latin typeface="Segoe Print" panose="02000600000000000000" pitchFamily="2" charset="0"/>
              </a:rPr>
              <a:t>comment in brackets: (</a:t>
            </a:r>
            <a:r>
              <a:rPr lang="en-US" altLang="zh-TW" sz="1600" b="1" i="1" dirty="0">
                <a:solidFill>
                  <a:srgbClr val="FF0066"/>
                </a:solidFill>
                <a:latin typeface="Segoe Print" panose="02000600000000000000" pitchFamily="2" charset="0"/>
              </a:rPr>
              <a:t>wow!</a:t>
            </a:r>
            <a:r>
              <a:rPr lang="en-US" altLang="zh-TW"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awesome!</a:t>
            </a:r>
            <a:r>
              <a:rPr lang="en-US" altLang="zh-TW" sz="1600" b="1" dirty="0">
                <a:solidFill>
                  <a:srgbClr val="FF0066"/>
                </a:solidFill>
                <a:latin typeface="Segoe Print" panose="02000600000000000000" pitchFamily="2" charset="0"/>
              </a:rPr>
              <a:t>)</a:t>
            </a:r>
          </a:p>
          <a:p>
            <a:pPr marL="363538" indent="-363538">
              <a:spcBef>
                <a:spcPts val="300"/>
              </a:spcBef>
            </a:pPr>
            <a:r>
              <a:rPr lang="en-US" altLang="zh-TW" sz="1600" b="1" dirty="0">
                <a:solidFill>
                  <a:srgbClr val="FF0066"/>
                </a:solidFill>
                <a:latin typeface="Segoe Print" panose="02000600000000000000" pitchFamily="2" charset="0"/>
              </a:rPr>
              <a:t>contractions: </a:t>
            </a:r>
            <a:r>
              <a:rPr lang="en-US" altLang="zh-TW" sz="1600" b="1" i="1" dirty="0">
                <a:solidFill>
                  <a:srgbClr val="FF0066"/>
                </a:solidFill>
                <a:latin typeface="Segoe Print" panose="02000600000000000000" pitchFamily="2" charset="0"/>
              </a:rPr>
              <a:t>he’s</a:t>
            </a:r>
          </a:p>
          <a:p>
            <a:pPr marL="363538" indent="-363538">
              <a:spcBef>
                <a:spcPts val="300"/>
              </a:spcBef>
            </a:pPr>
            <a:r>
              <a:rPr lang="en-US" altLang="zh-TW" sz="1600" b="1" dirty="0">
                <a:solidFill>
                  <a:srgbClr val="FF0066"/>
                </a:solidFill>
                <a:latin typeface="Segoe Print" panose="02000600000000000000" pitchFamily="2" charset="0"/>
              </a:rPr>
              <a:t>exclamation marks: Bangkok!!!; (wow!); (awesome!); for</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summer!</a:t>
            </a:r>
          </a:p>
          <a:p>
            <a:pPr marL="363538" indent="-363538">
              <a:spcBef>
                <a:spcPts val="300"/>
              </a:spcBef>
            </a:pPr>
            <a:r>
              <a:rPr lang="en-US" altLang="zh-TW" sz="1600" b="1" dirty="0">
                <a:solidFill>
                  <a:srgbClr val="FF0066"/>
                </a:solidFill>
                <a:latin typeface="Segoe Print" panose="02000600000000000000" pitchFamily="2" charset="0"/>
              </a:rPr>
              <a:t>informal expressions: </a:t>
            </a:r>
            <a:r>
              <a:rPr lang="en-US" altLang="zh-TW" sz="1600" b="1" i="1" dirty="0">
                <a:solidFill>
                  <a:srgbClr val="FF0066"/>
                </a:solidFill>
                <a:latin typeface="Segoe Print" panose="02000600000000000000" pitchFamily="2" charset="0"/>
              </a:rPr>
              <a:t>Hi; made it; fantastic; awesome</a:t>
            </a:r>
          </a:p>
          <a:p>
            <a:pPr>
              <a:spcBef>
                <a:spcPts val="300"/>
              </a:spcBef>
            </a:pPr>
            <a:r>
              <a:rPr lang="en-US" altLang="zh-TW" sz="1600" b="1" dirty="0">
                <a:solidFill>
                  <a:srgbClr val="FF0066"/>
                </a:solidFill>
                <a:latin typeface="Segoe Print" panose="02000600000000000000" pitchFamily="2" charset="0"/>
              </a:rPr>
              <a:t>listing items: </a:t>
            </a:r>
            <a:r>
              <a:rPr lang="en-US" altLang="zh-TW" sz="1600" b="1" i="1" dirty="0">
                <a:solidFill>
                  <a:srgbClr val="FF0066"/>
                </a:solidFill>
                <a:latin typeface="Segoe Print" panose="02000600000000000000" pitchFamily="2" charset="0"/>
              </a:rPr>
              <a:t>So far have: been shopping in Oxford</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Street, seen the Shard </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wow!</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 done the Harry Potter tour</a:t>
            </a:r>
            <a:r>
              <a:rPr lang="zh-TW" altLang="en-US" sz="1600" b="1" i="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awesome!</a:t>
            </a:r>
            <a:r>
              <a:rPr lang="en-US" altLang="zh-TW" sz="1600" b="1" dirty="0">
                <a:solidFill>
                  <a:srgbClr val="FF0066"/>
                </a:solidFill>
                <a:latin typeface="Segoe Print" panose="02000600000000000000" pitchFamily="2" charset="0"/>
              </a:rPr>
              <a:t>),</a:t>
            </a:r>
            <a:r>
              <a:rPr lang="en-US" altLang="zh-TW" sz="1600" b="1" i="1" dirty="0">
                <a:solidFill>
                  <a:srgbClr val="FF0066"/>
                </a:solidFill>
                <a:latin typeface="Segoe Print" panose="02000600000000000000" pitchFamily="2" charset="0"/>
              </a:rPr>
              <a:t> had a boat trip along the river.</a:t>
            </a:r>
          </a:p>
          <a:p>
            <a:pPr>
              <a:spcBef>
                <a:spcPts val="300"/>
              </a:spcBef>
            </a:pPr>
            <a:r>
              <a:rPr lang="en-US" altLang="zh-TW" sz="1600" b="1" dirty="0">
                <a:solidFill>
                  <a:srgbClr val="FF0066"/>
                </a:solidFill>
                <a:latin typeface="Segoe Print" panose="02000600000000000000" pitchFamily="2" charset="0"/>
              </a:rPr>
              <a:t>missing out words: (I) </a:t>
            </a:r>
            <a:r>
              <a:rPr lang="en-US" altLang="zh-TW" sz="1600" b="1" i="1" dirty="0">
                <a:solidFill>
                  <a:srgbClr val="FF0066"/>
                </a:solidFill>
                <a:latin typeface="Segoe Print" panose="02000600000000000000" pitchFamily="2" charset="0"/>
              </a:rPr>
              <a:t>Finally made it</a:t>
            </a:r>
            <a:r>
              <a:rPr lang="en-US" altLang="zh-TW"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after</a:t>
            </a:r>
            <a:r>
              <a:rPr lang="en-US" altLang="zh-TW" sz="1600" b="1" dirty="0">
                <a:solidFill>
                  <a:srgbClr val="FF0066"/>
                </a:solidFill>
                <a:latin typeface="Segoe Print" panose="02000600000000000000" pitchFamily="2" charset="0"/>
              </a:rPr>
              <a:t> (an) </a:t>
            </a:r>
            <a:r>
              <a:rPr lang="en-US" altLang="zh-TW" sz="1600" b="1" i="1" dirty="0">
                <a:solidFill>
                  <a:srgbClr val="FF0066"/>
                </a:solidFill>
                <a:latin typeface="Segoe Print" panose="02000600000000000000" pitchFamily="2" charset="0"/>
              </a:rPr>
              <a:t>18-hour</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delay</a:t>
            </a:r>
            <a:r>
              <a:rPr lang="en-US" altLang="zh-TW" sz="1600" b="1" dirty="0">
                <a:solidFill>
                  <a:srgbClr val="FF0066"/>
                </a:solidFill>
                <a:latin typeface="Segoe Print" panose="02000600000000000000" pitchFamily="2" charset="0"/>
              </a:rPr>
              <a:t>; (The) </a:t>
            </a:r>
            <a:r>
              <a:rPr lang="en-US" altLang="zh-TW" sz="1600" b="1" i="1" dirty="0">
                <a:solidFill>
                  <a:srgbClr val="FF0066"/>
                </a:solidFill>
                <a:latin typeface="Segoe Print" panose="02000600000000000000" pitchFamily="2" charset="0"/>
              </a:rPr>
              <a:t>Weather here </a:t>
            </a:r>
            <a:r>
              <a:rPr lang="en-US" altLang="zh-TW" sz="1600" b="1" dirty="0">
                <a:solidFill>
                  <a:srgbClr val="FF0066"/>
                </a:solidFill>
                <a:latin typeface="Segoe Print" panose="02000600000000000000" pitchFamily="2" charset="0"/>
              </a:rPr>
              <a:t>(is) </a:t>
            </a:r>
            <a:r>
              <a:rPr lang="en-US" altLang="zh-TW" sz="1600" b="1" i="1" dirty="0">
                <a:solidFill>
                  <a:srgbClr val="FF0066"/>
                </a:solidFill>
                <a:latin typeface="Segoe Print" panose="02000600000000000000" pitchFamily="2" charset="0"/>
              </a:rPr>
              <a:t>awful but </a:t>
            </a:r>
            <a:r>
              <a:rPr lang="en-US" altLang="zh-TW" sz="1600" b="1" dirty="0">
                <a:solidFill>
                  <a:srgbClr val="FF0066"/>
                </a:solidFill>
                <a:latin typeface="Segoe Print" panose="02000600000000000000" pitchFamily="2" charset="0"/>
              </a:rPr>
              <a:t>(the) </a:t>
            </a:r>
            <a:r>
              <a:rPr lang="en-US" altLang="zh-TW" sz="1600" b="1" i="1" dirty="0">
                <a:solidFill>
                  <a:srgbClr val="FF0066"/>
                </a:solidFill>
                <a:latin typeface="Segoe Print" panose="02000600000000000000" pitchFamily="2" charset="0"/>
              </a:rPr>
              <a:t>people</a:t>
            </a:r>
            <a:r>
              <a:rPr lang="en-US" altLang="zh-TW" sz="1600" b="1" dirty="0">
                <a:solidFill>
                  <a:srgbClr val="FF0066"/>
                </a:solidFill>
                <a:latin typeface="Segoe Print" panose="02000600000000000000" pitchFamily="2" charset="0"/>
              </a:rPr>
              <a:t> (are)</a:t>
            </a:r>
            <a:r>
              <a:rPr lang="zh-TW" altLang="en-US" sz="1600" b="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fantastic. London </a:t>
            </a:r>
            <a:r>
              <a:rPr lang="en-US" altLang="zh-TW" sz="1600" b="1" dirty="0">
                <a:solidFill>
                  <a:srgbClr val="FF0066"/>
                </a:solidFill>
                <a:latin typeface="Segoe Print" panose="02000600000000000000" pitchFamily="2" charset="0"/>
              </a:rPr>
              <a:t>(is) </a:t>
            </a:r>
            <a:r>
              <a:rPr lang="en-US" altLang="zh-TW" sz="1600" b="1" i="1" dirty="0">
                <a:solidFill>
                  <a:srgbClr val="FF0066"/>
                </a:solidFill>
                <a:latin typeface="Segoe Print" panose="02000600000000000000" pitchFamily="2" charset="0"/>
              </a:rPr>
              <a:t>massive; So far </a:t>
            </a:r>
            <a:r>
              <a:rPr lang="en-US" altLang="zh-TW" sz="1600" b="1" dirty="0">
                <a:solidFill>
                  <a:srgbClr val="FF0066"/>
                </a:solidFill>
                <a:latin typeface="Segoe Print" panose="02000600000000000000" pitchFamily="2" charset="0"/>
              </a:rPr>
              <a:t>(I) </a:t>
            </a:r>
            <a:r>
              <a:rPr lang="en-US" altLang="zh-TW" sz="1600" b="1" i="1" dirty="0">
                <a:solidFill>
                  <a:srgbClr val="FF0066"/>
                </a:solidFill>
                <a:latin typeface="Segoe Print" panose="02000600000000000000" pitchFamily="2" charset="0"/>
              </a:rPr>
              <a:t>have; Then </a:t>
            </a:r>
            <a:r>
              <a:rPr lang="en-US" altLang="zh-TW" sz="1600" b="1" dirty="0">
                <a:solidFill>
                  <a:srgbClr val="FF0066"/>
                </a:solidFill>
                <a:latin typeface="Segoe Print" panose="02000600000000000000" pitchFamily="2" charset="0"/>
              </a:rPr>
              <a:t>(I) </a:t>
            </a:r>
            <a:r>
              <a:rPr lang="en-US" altLang="zh-TW" sz="1600" b="1" i="1" dirty="0">
                <a:solidFill>
                  <a:srgbClr val="FF0066"/>
                </a:solidFill>
                <a:latin typeface="Segoe Print" panose="02000600000000000000" pitchFamily="2" charset="0"/>
              </a:rPr>
              <a:t>slept</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all day;</a:t>
            </a:r>
            <a:r>
              <a:rPr lang="en-US" altLang="zh-TW" sz="1600" b="1" dirty="0">
                <a:solidFill>
                  <a:srgbClr val="FF0066"/>
                </a:solidFill>
                <a:latin typeface="Segoe Print" panose="02000600000000000000" pitchFamily="2" charset="0"/>
              </a:rPr>
              <a:t> (I was) </a:t>
            </a:r>
            <a:r>
              <a:rPr lang="en-US" altLang="zh-TW" sz="1600" b="1" i="1" dirty="0">
                <a:solidFill>
                  <a:srgbClr val="FF0066"/>
                </a:solidFill>
                <a:latin typeface="Segoe Print" panose="02000600000000000000" pitchFamily="2" charset="0"/>
              </a:rPr>
              <a:t>jetlagged</a:t>
            </a:r>
            <a:r>
              <a:rPr lang="en-US" altLang="zh-TW" sz="1600" b="1" dirty="0">
                <a:solidFill>
                  <a:srgbClr val="FF0066"/>
                </a:solidFill>
                <a:latin typeface="Segoe Print" panose="02000600000000000000" pitchFamily="2" charset="0"/>
              </a:rPr>
              <a:t>; (I had a) </a:t>
            </a:r>
            <a:r>
              <a:rPr lang="en-US" altLang="zh-TW" sz="1600" b="1" i="1" dirty="0">
                <a:solidFill>
                  <a:srgbClr val="FF0066"/>
                </a:solidFill>
                <a:latin typeface="Segoe Print" panose="02000600000000000000" pitchFamily="2" charset="0"/>
              </a:rPr>
              <a:t>Text from my uncle in</a:t>
            </a:r>
            <a:r>
              <a:rPr lang="zh-TW" altLang="en-US" sz="1600" b="1" i="1" dirty="0">
                <a:solidFill>
                  <a:srgbClr val="FF0066"/>
                </a:solidFill>
                <a:latin typeface="Segoe Print" panose="02000600000000000000" pitchFamily="2" charset="0"/>
              </a:rPr>
              <a:t> </a:t>
            </a:r>
            <a:r>
              <a:rPr lang="en-US" altLang="zh-TW" sz="1600" b="1" i="1" dirty="0">
                <a:solidFill>
                  <a:srgbClr val="FF0066"/>
                </a:solidFill>
                <a:latin typeface="Segoe Print" panose="02000600000000000000" pitchFamily="2" charset="0"/>
              </a:rPr>
              <a:t>Edinburgh </a:t>
            </a:r>
            <a:r>
              <a:rPr lang="en-US" altLang="zh-TW" sz="1600" b="1" dirty="0">
                <a:solidFill>
                  <a:srgbClr val="FF0066"/>
                </a:solidFill>
                <a:latin typeface="Segoe Print" panose="02000600000000000000" pitchFamily="2" charset="0"/>
              </a:rPr>
              <a:t>– (he) </a:t>
            </a:r>
            <a:r>
              <a:rPr lang="en-US" altLang="zh-TW" sz="1600" b="1" i="1" dirty="0">
                <a:solidFill>
                  <a:srgbClr val="FF0066"/>
                </a:solidFill>
                <a:latin typeface="Segoe Print" panose="02000600000000000000" pitchFamily="2" charset="0"/>
              </a:rPr>
              <a:t>has found me a job there for</a:t>
            </a:r>
            <a:r>
              <a:rPr lang="en-US" altLang="zh-TW" sz="1600" b="1" dirty="0">
                <a:solidFill>
                  <a:srgbClr val="FF0066"/>
                </a:solidFill>
                <a:latin typeface="Segoe Print" panose="02000600000000000000" pitchFamily="2" charset="0"/>
              </a:rPr>
              <a:t> (the) </a:t>
            </a:r>
            <a:r>
              <a:rPr lang="en-US" altLang="zh-TW" sz="1600" b="1" i="1" dirty="0">
                <a:solidFill>
                  <a:srgbClr val="FF0066"/>
                </a:solidFill>
                <a:latin typeface="Segoe Print" panose="02000600000000000000" pitchFamily="2" charset="0"/>
              </a:rPr>
              <a:t>summer!</a:t>
            </a:r>
          </a:p>
          <a:p>
            <a:pPr>
              <a:spcBef>
                <a:spcPts val="300"/>
              </a:spcBef>
            </a:pPr>
            <a:r>
              <a:rPr lang="en-US" altLang="zh-TW" sz="1600" b="1" dirty="0">
                <a:solidFill>
                  <a:srgbClr val="FF0066"/>
                </a:solidFill>
                <a:latin typeface="Segoe Print" panose="02000600000000000000" pitchFamily="2" charset="0"/>
              </a:rPr>
              <a:t>symbols: sweat from forehead face (after ‘Bangkok!!! In</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line 1); unhappy face (after ‘jetlagged’ and before full stop</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in line 4); blowing kisses face (after ‘L xx’ at end)</a:t>
            </a:r>
            <a:endParaRPr lang="zh-TW" altLang="en-US" sz="1600" b="1" dirty="0">
              <a:solidFill>
                <a:srgbClr val="FF0066"/>
              </a:solidFill>
              <a:latin typeface="Segoe Print" panose="02000600000000000000" pitchFamily="2" charset="0"/>
            </a:endParaRPr>
          </a:p>
        </p:txBody>
      </p:sp>
      <p:pic>
        <p:nvPicPr>
          <p:cNvPr id="5122" name="Picture 2"/>
          <p:cNvPicPr>
            <a:picLocks noChangeAspect="1" noChangeArrowheads="1"/>
          </p:cNvPicPr>
          <p:nvPr/>
        </p:nvPicPr>
        <p:blipFill>
          <a:blip r:embed="rId2" cstate="print"/>
          <a:srcRect/>
          <a:stretch>
            <a:fillRect/>
          </a:stretch>
        </p:blipFill>
        <p:spPr bwMode="auto">
          <a:xfrm>
            <a:off x="2488285" y="1269690"/>
            <a:ext cx="4167429" cy="1012477"/>
          </a:xfrm>
          <a:prstGeom prst="rect">
            <a:avLst/>
          </a:prstGeom>
          <a:noFill/>
          <a:ln w="9525">
            <a:noFill/>
            <a:miter lim="800000"/>
            <a:headEnd/>
            <a:tailEnd/>
          </a:ln>
        </p:spPr>
      </p:pic>
    </p:spTree>
    <p:extLst>
      <p:ext uri="{BB962C8B-B14F-4D97-AF65-F5344CB8AC3E}">
        <p14:creationId xmlns=""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t>Listen to an extract from a radio </a:t>
            </a:r>
            <a:r>
              <a:rPr lang="en-US" altLang="zh-TW" sz="2000" dirty="0" err="1"/>
              <a:t>programme</a:t>
            </a:r>
            <a:r>
              <a:rPr lang="en-US" altLang="zh-TW" sz="2000" dirty="0"/>
              <a:t> about Mike Fay. Complete the sentences.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9AA95452-1780-4465-BD9D-A8BC7D833008}"/>
              </a:ext>
            </a:extLst>
          </p:cNvPr>
          <p:cNvSpPr/>
          <p:nvPr/>
        </p:nvSpPr>
        <p:spPr>
          <a:xfrm>
            <a:off x="658509" y="1147963"/>
            <a:ext cx="8135533" cy="2246769"/>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Mike Fay’s work is about saving the last ________________ on Earth.</a:t>
            </a:r>
          </a:p>
          <a:p>
            <a:pPr marL="360000" indent="-360000">
              <a:spcBef>
                <a:spcPts val="600"/>
              </a:spcBef>
            </a:pPr>
            <a:r>
              <a:rPr lang="en-US" altLang="zh-TW" sz="2000" dirty="0">
                <a:latin typeface="Calibri" panose="020F0502020204030204" pitchFamily="34" charset="0"/>
              </a:rPr>
              <a:t>2 	He’s spent a total of more than ________________ years of his life on treks.</a:t>
            </a:r>
          </a:p>
          <a:p>
            <a:pPr marL="360000" indent="-360000">
              <a:spcBef>
                <a:spcPts val="600"/>
              </a:spcBef>
            </a:pPr>
            <a:r>
              <a:rPr lang="en-US" altLang="zh-TW" sz="2000" dirty="0">
                <a:latin typeface="Calibri" panose="020F0502020204030204" pitchFamily="34" charset="0"/>
              </a:rPr>
              <a:t>3 	His usual luggage is a T-shirt, a pair of shorts and a ________________.</a:t>
            </a:r>
          </a:p>
          <a:p>
            <a:pPr marL="360000" indent="-360000">
              <a:spcBef>
                <a:spcPts val="600"/>
              </a:spcBef>
            </a:pPr>
            <a:r>
              <a:rPr lang="en-US" altLang="zh-TW" sz="2000" dirty="0">
                <a:latin typeface="Calibri" panose="020F0502020204030204" pitchFamily="34" charset="0"/>
              </a:rPr>
              <a:t>4 	He’s walked in Africa, the United States and ________________.</a:t>
            </a:r>
          </a:p>
          <a:p>
            <a:pPr marL="360000" indent="-360000">
              <a:spcBef>
                <a:spcPts val="600"/>
              </a:spcBef>
            </a:pPr>
            <a:r>
              <a:rPr lang="en-US" altLang="zh-TW" sz="2000" dirty="0">
                <a:latin typeface="Calibri" panose="020F0502020204030204" pitchFamily="34" charset="0"/>
              </a:rPr>
              <a:t>5 	He’s worried about how ________________ people will affect the planet.</a:t>
            </a:r>
            <a:endParaRPr lang="zh-TW" altLang="en-US" sz="2000" dirty="0">
              <a:latin typeface="Calibri" panose="020F0502020204030204" pitchFamily="34" charset="0"/>
            </a:endParaRPr>
          </a:p>
        </p:txBody>
      </p:sp>
      <p:sp>
        <p:nvSpPr>
          <p:cNvPr id="12" name="矩形 11">
            <a:extLst>
              <a:ext uri="{FF2B5EF4-FFF2-40B4-BE49-F238E27FC236}">
                <a16:creationId xmlns="" xmlns:a16="http://schemas.microsoft.com/office/drawing/2014/main" id="{CC82F514-10F3-490B-8401-EB1013E8FE33}"/>
              </a:ext>
            </a:extLst>
          </p:cNvPr>
          <p:cNvSpPr/>
          <p:nvPr/>
        </p:nvSpPr>
        <p:spPr>
          <a:xfrm>
            <a:off x="2039624" y="71905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3" action="ppaction://hlinkfile"/>
              </a:rPr>
              <a:t>Track 65</a:t>
            </a:r>
            <a:endParaRPr lang="zh-TW" altLang="en-US" dirty="0">
              <a:solidFill>
                <a:schemeClr val="bg1">
                  <a:lumMod val="50000"/>
                </a:schemeClr>
              </a:solidFill>
              <a:latin typeface="Calibri" panose="020F0502020204030204" pitchFamily="34" charset="0"/>
            </a:endParaRPr>
          </a:p>
        </p:txBody>
      </p:sp>
      <p:sp>
        <p:nvSpPr>
          <p:cNvPr id="15" name="矩形 14">
            <a:extLst>
              <a:ext uri="{FF2B5EF4-FFF2-40B4-BE49-F238E27FC236}">
                <a16:creationId xmlns="" xmlns:a16="http://schemas.microsoft.com/office/drawing/2014/main" id="{08250808-5983-4994-9857-55DAEF0A02CB}"/>
              </a:ext>
            </a:extLst>
          </p:cNvPr>
          <p:cNvSpPr/>
          <p:nvPr/>
        </p:nvSpPr>
        <p:spPr>
          <a:xfrm>
            <a:off x="5546427" y="1224412"/>
            <a:ext cx="14494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wild places</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 xmlns:a16="http://schemas.microsoft.com/office/drawing/2014/main" id="{08250808-5983-4994-9857-55DAEF0A02CB}"/>
              </a:ext>
            </a:extLst>
          </p:cNvPr>
          <p:cNvSpPr/>
          <p:nvPr/>
        </p:nvSpPr>
        <p:spPr>
          <a:xfrm>
            <a:off x="4972496" y="1584335"/>
            <a:ext cx="625492" cy="369332"/>
          </a:xfrm>
          <a:prstGeom prst="rect">
            <a:avLst/>
          </a:prstGeom>
        </p:spPr>
        <p:txBody>
          <a:bodyPr wrap="none">
            <a:spAutoFit/>
          </a:bodyPr>
          <a:lstStyle/>
          <a:p>
            <a:r>
              <a:rPr lang="en-US" altLang="zh-TW" b="1" dirty="0">
                <a:solidFill>
                  <a:srgbClr val="FF0066"/>
                </a:solidFill>
                <a:latin typeface="Segoe Print" panose="02000600000000000000" pitchFamily="2" charset="0"/>
              </a:rPr>
              <a:t>two</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08250808-5983-4994-9857-55DAEF0A02CB}"/>
              </a:ext>
            </a:extLst>
          </p:cNvPr>
          <p:cNvSpPr/>
          <p:nvPr/>
        </p:nvSpPr>
        <p:spPr>
          <a:xfrm>
            <a:off x="6389492" y="2252301"/>
            <a:ext cx="1887055" cy="369332"/>
          </a:xfrm>
          <a:prstGeom prst="rect">
            <a:avLst/>
          </a:prstGeom>
        </p:spPr>
        <p:txBody>
          <a:bodyPr wrap="none">
            <a:spAutoFit/>
          </a:bodyPr>
          <a:lstStyle/>
          <a:p>
            <a:r>
              <a:rPr lang="en-US" altLang="zh-TW" b="1" dirty="0">
                <a:solidFill>
                  <a:srgbClr val="FF0066"/>
                </a:solidFill>
                <a:latin typeface="Segoe Print" panose="02000600000000000000" pitchFamily="2" charset="0"/>
              </a:rPr>
              <a:t>pair of sandals</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 xmlns:a16="http://schemas.microsoft.com/office/drawing/2014/main" id="{08250808-5983-4994-9857-55DAEF0A02CB}"/>
              </a:ext>
            </a:extLst>
          </p:cNvPr>
          <p:cNvSpPr/>
          <p:nvPr/>
        </p:nvSpPr>
        <p:spPr>
          <a:xfrm>
            <a:off x="6100904" y="2634923"/>
            <a:ext cx="1053494"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Canada</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 xmlns:a16="http://schemas.microsoft.com/office/drawing/2014/main" id="{08250808-5983-4994-9857-55DAEF0A02CB}"/>
              </a:ext>
            </a:extLst>
          </p:cNvPr>
          <p:cNvSpPr/>
          <p:nvPr/>
        </p:nvSpPr>
        <p:spPr>
          <a:xfrm>
            <a:off x="3834360" y="3014301"/>
            <a:ext cx="1572866" cy="369332"/>
          </a:xfrm>
          <a:prstGeom prst="rect">
            <a:avLst/>
          </a:prstGeom>
        </p:spPr>
        <p:txBody>
          <a:bodyPr wrap="none">
            <a:spAutoFit/>
          </a:bodyPr>
          <a:lstStyle/>
          <a:p>
            <a:r>
              <a:rPr lang="en-US" altLang="zh-TW" b="1" dirty="0">
                <a:solidFill>
                  <a:srgbClr val="FF0066"/>
                </a:solidFill>
                <a:latin typeface="Segoe Print" panose="02000600000000000000" pitchFamily="2" charset="0"/>
              </a:rPr>
              <a:t>seven billion</a:t>
            </a:r>
            <a:endParaRPr lang="zh-TW" altLang="en-US" b="1" dirty="0">
              <a:solidFill>
                <a:srgbClr val="FF0066"/>
              </a:solidFill>
              <a:latin typeface="Segoe Print" panose="02000600000000000000" pitchFamily="2" charset="0"/>
            </a:endParaRPr>
          </a:p>
        </p:txBody>
      </p:sp>
      <p:pic>
        <p:nvPicPr>
          <p:cNvPr id="3" name="life_2e_intermediate_sb_track_65.mp3">
            <a:hlinkClick r:id="" action="ppaction://media"/>
          </p:cNvPr>
          <p:cNvPicPr>
            <a:picLocks noChangeAspect="1"/>
          </p:cNvPicPr>
          <p:nvPr>
            <a:audioFile r:link="rId1"/>
            <p:extLst>
              <p:ext uri="{DAA4B4D4-6D71-4841-9C94-3DE7FCFB9230}">
                <p14:media xmlns="" xmlns:p14="http://schemas.microsoft.com/office/powerpoint/2010/main" r:embed="rId4"/>
              </p:ext>
            </p:extLst>
          </p:nvPr>
        </p:nvPicPr>
        <p:blipFill>
          <a:blip r:embed="rId5" cstate="print"/>
          <a:stretch>
            <a:fillRect/>
          </a:stretch>
        </p:blipFill>
        <p:spPr>
          <a:xfrm>
            <a:off x="3024405" y="630006"/>
            <a:ext cx="609600" cy="609600"/>
          </a:xfrm>
          <a:prstGeom prst="rect">
            <a:avLst/>
          </a:prstGeom>
        </p:spPr>
      </p:pic>
    </p:spTree>
    <p:extLst>
      <p:ext uri="{BB962C8B-B14F-4D97-AF65-F5344CB8AC3E}">
        <p14:creationId xmlns=""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9693"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bldLst>
      <p:bldP spid="15" grpId="0"/>
      <p:bldP spid="16"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45C6D248-CDD3-4A2B-A0D4-52B9777918DC}"/>
              </a:ext>
            </a:extLst>
          </p:cNvPr>
          <p:cNvSpPr/>
          <p:nvPr/>
        </p:nvSpPr>
        <p:spPr>
          <a:xfrm>
            <a:off x="304794" y="29817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this extract from the message. The words </a:t>
            </a:r>
            <a:r>
              <a:rPr lang="en-US" altLang="zh-TW" sz="2000" i="1" dirty="0">
                <a:latin typeface="Calibri" panose="020F0502020204030204" pitchFamily="34" charset="0"/>
              </a:rPr>
              <a:t>I</a:t>
            </a:r>
            <a:r>
              <a:rPr lang="en-US" altLang="zh-TW" sz="2000" dirty="0">
                <a:latin typeface="Calibri" panose="020F0502020204030204" pitchFamily="34" charset="0"/>
              </a:rPr>
              <a:t> and </a:t>
            </a:r>
            <a:r>
              <a:rPr lang="en-US" altLang="zh-TW" sz="2000" i="1" dirty="0">
                <a:latin typeface="Calibri" panose="020F0502020204030204" pitchFamily="34" charset="0"/>
              </a:rPr>
              <a:t>an</a:t>
            </a:r>
            <a:r>
              <a:rPr lang="en-US" altLang="zh-TW" sz="2000" dirty="0">
                <a:latin typeface="Calibri" panose="020F0502020204030204" pitchFamily="34" charset="0"/>
              </a:rPr>
              <a:t> are missing. Mark their position in the complete sentence.</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 xmlns:a16="http://schemas.microsoft.com/office/drawing/2014/main" id="{A5E56244-0673-4317-A45D-FF8041ECA4A1}"/>
              </a:ext>
            </a:extLst>
          </p:cNvPr>
          <p:cNvSpPr/>
          <p:nvPr/>
        </p:nvSpPr>
        <p:spPr>
          <a:xfrm>
            <a:off x="304909" y="2976189"/>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c</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Mark the places in the message where Lynne has missed out words. What are the words?</a:t>
            </a:r>
            <a:endParaRPr lang="zh-TW" altLang="en-US" sz="2000" dirty="0">
              <a:latin typeface="Calibri" panose="020F0502020204030204" pitchFamily="34" charset="0"/>
            </a:endParaRPr>
          </a:p>
        </p:txBody>
      </p:sp>
      <p:sp>
        <p:nvSpPr>
          <p:cNvPr id="5" name="矩形 4">
            <a:extLst>
              <a:ext uri="{FF2B5EF4-FFF2-40B4-BE49-F238E27FC236}">
                <a16:creationId xmlns="" xmlns:a16="http://schemas.microsoft.com/office/drawing/2014/main" id="{015303F5-F3EE-40A9-A61F-9690630D7A45}"/>
              </a:ext>
            </a:extLst>
          </p:cNvPr>
          <p:cNvSpPr/>
          <p:nvPr/>
        </p:nvSpPr>
        <p:spPr>
          <a:xfrm>
            <a:off x="698067" y="2004751"/>
            <a:ext cx="8125041" cy="646331"/>
          </a:xfrm>
          <a:prstGeom prst="rect">
            <a:avLst/>
          </a:prstGeom>
        </p:spPr>
        <p:txBody>
          <a:bodyPr wrap="square">
            <a:spAutoFit/>
          </a:bodyPr>
          <a:lstStyle/>
          <a:p>
            <a:r>
              <a:rPr lang="en-US" altLang="zh-TW" dirty="0">
                <a:solidFill>
                  <a:srgbClr val="FF0066"/>
                </a:solidFill>
                <a:latin typeface="Segoe Print" panose="02000600000000000000" pitchFamily="2" charset="0"/>
              </a:rPr>
              <a:t>Finally, </a:t>
            </a:r>
            <a:r>
              <a:rPr lang="en-US" altLang="zh-TW" b="1" dirty="0">
                <a:solidFill>
                  <a:srgbClr val="FF0066"/>
                </a:solidFill>
                <a:latin typeface="Segoe Print" panose="02000600000000000000" pitchFamily="2" charset="0"/>
              </a:rPr>
              <a:t>I</a:t>
            </a:r>
            <a:r>
              <a:rPr lang="en-US" altLang="zh-TW" dirty="0">
                <a:solidFill>
                  <a:srgbClr val="FF0066"/>
                </a:solidFill>
                <a:latin typeface="Segoe Print" panose="02000600000000000000" pitchFamily="2" charset="0"/>
              </a:rPr>
              <a:t> / </a:t>
            </a:r>
            <a:r>
              <a:rPr lang="en-US" altLang="zh-TW" b="1" dirty="0">
                <a:solidFill>
                  <a:srgbClr val="FF0066"/>
                </a:solidFill>
                <a:latin typeface="Segoe Print" panose="02000600000000000000" pitchFamily="2" charset="0"/>
              </a:rPr>
              <a:t>I </a:t>
            </a:r>
            <a:r>
              <a:rPr lang="en-US" altLang="zh-TW" dirty="0">
                <a:solidFill>
                  <a:srgbClr val="FF0066"/>
                </a:solidFill>
                <a:latin typeface="Segoe Print" panose="02000600000000000000" pitchFamily="2" charset="0"/>
              </a:rPr>
              <a:t>finally made it to London after </a:t>
            </a:r>
            <a:r>
              <a:rPr lang="en-US" altLang="zh-TW" b="1" dirty="0">
                <a:solidFill>
                  <a:srgbClr val="FF0066"/>
                </a:solidFill>
                <a:latin typeface="Segoe Print" panose="02000600000000000000" pitchFamily="2" charset="0"/>
              </a:rPr>
              <a:t>an</a:t>
            </a:r>
            <a:r>
              <a:rPr lang="en-US" altLang="zh-TW" dirty="0">
                <a:solidFill>
                  <a:srgbClr val="FF0066"/>
                </a:solidFill>
                <a:latin typeface="Segoe Print" panose="02000600000000000000" pitchFamily="2" charset="0"/>
              </a:rPr>
              <a:t> 18-hour delay in Bangkok!</a:t>
            </a:r>
            <a:endParaRPr lang="zh-TW" altLang="en-US" dirty="0">
              <a:solidFill>
                <a:srgbClr val="FF0066"/>
              </a:solidFill>
              <a:latin typeface="Segoe Print" panose="02000600000000000000" pitchFamily="2" charset="0"/>
            </a:endParaRPr>
          </a:p>
        </p:txBody>
      </p:sp>
      <p:sp>
        <p:nvSpPr>
          <p:cNvPr id="6" name="矩形 5">
            <a:extLst>
              <a:ext uri="{FF2B5EF4-FFF2-40B4-BE49-F238E27FC236}">
                <a16:creationId xmlns="" xmlns:a16="http://schemas.microsoft.com/office/drawing/2014/main" id="{EF22B241-C535-45C8-8EFE-C8376EAA23FB}"/>
              </a:ext>
            </a:extLst>
          </p:cNvPr>
          <p:cNvSpPr/>
          <p:nvPr/>
        </p:nvSpPr>
        <p:spPr>
          <a:xfrm>
            <a:off x="698067" y="3884336"/>
            <a:ext cx="7932185" cy="2031325"/>
          </a:xfrm>
          <a:prstGeom prst="rect">
            <a:avLst/>
          </a:prstGeom>
        </p:spPr>
        <p:txBody>
          <a:bodyPr wrap="square">
            <a:spAutoFit/>
          </a:bodyPr>
          <a:lstStyle/>
          <a:p>
            <a:r>
              <a:rPr lang="en-US" altLang="zh-TW" b="1" dirty="0">
                <a:solidFill>
                  <a:srgbClr val="FF0066"/>
                </a:solidFill>
                <a:latin typeface="Segoe Print" panose="02000600000000000000" pitchFamily="2" charset="0"/>
              </a:rPr>
              <a:t>(The) Weather here (is) awful but (the) people (are) fantastic. London (is) massive compared to Brisbane! So far (I) have: been shopping in Oxford Street, seen the Shard (wow!), done the Harry Potter tour (awesome!), (and) had a boat trip along the river. Then (I) slept all day &amp; night </a:t>
            </a:r>
            <a:r>
              <a:rPr lang="en-US" altLang="zh-TW" b="1" dirty="0" err="1">
                <a:solidFill>
                  <a:srgbClr val="FF0066"/>
                </a:solidFill>
                <a:latin typeface="Segoe Print" panose="02000600000000000000" pitchFamily="2" charset="0"/>
              </a:rPr>
              <a:t>cos</a:t>
            </a:r>
            <a:r>
              <a:rPr lang="en-US" altLang="zh-TW" b="1" dirty="0">
                <a:solidFill>
                  <a:srgbClr val="FF0066"/>
                </a:solidFill>
                <a:latin typeface="Segoe Print" panose="02000600000000000000" pitchFamily="2" charset="0"/>
              </a:rPr>
              <a:t> (I was) jetlagged. (I had a) Text from my uncle in Edinburgh – (he) has found me a job there for (the) summer! </a:t>
            </a:r>
            <a:r>
              <a:rPr lang="en-US" altLang="zh-TW" b="1" dirty="0" err="1">
                <a:solidFill>
                  <a:srgbClr val="FF0066"/>
                </a:solidFill>
                <a:latin typeface="Segoe Print" panose="02000600000000000000" pitchFamily="2" charset="0"/>
              </a:rPr>
              <a:t>Spk</a:t>
            </a:r>
            <a:r>
              <a:rPr lang="en-US" altLang="zh-TW" b="1" dirty="0">
                <a:solidFill>
                  <a:srgbClr val="FF0066"/>
                </a:solidFill>
                <a:latin typeface="Segoe Print" panose="02000600000000000000" pitchFamily="2" charset="0"/>
              </a:rPr>
              <a:t> (Speak / Let’s speak / We’ll speak) soon L xx</a:t>
            </a:r>
            <a:endParaRPr lang="zh-TW" altLang="en-US" b="1" dirty="0">
              <a:solidFill>
                <a:srgbClr val="FF0066"/>
              </a:solidFill>
              <a:latin typeface="Segoe Print" panose="02000600000000000000" pitchFamily="2" charset="0"/>
            </a:endParaRPr>
          </a:p>
        </p:txBody>
      </p:sp>
      <p:pic>
        <p:nvPicPr>
          <p:cNvPr id="6146" name="Picture 2"/>
          <p:cNvPicPr>
            <a:picLocks noChangeAspect="1" noChangeArrowheads="1"/>
          </p:cNvPicPr>
          <p:nvPr/>
        </p:nvPicPr>
        <p:blipFill>
          <a:blip r:embed="rId2" cstate="print"/>
          <a:srcRect/>
          <a:stretch>
            <a:fillRect/>
          </a:stretch>
        </p:blipFill>
        <p:spPr bwMode="auto">
          <a:xfrm>
            <a:off x="729465" y="1129444"/>
            <a:ext cx="5198724" cy="702247"/>
          </a:xfrm>
          <a:prstGeom prst="rect">
            <a:avLst/>
          </a:prstGeom>
          <a:noFill/>
          <a:ln w="9525">
            <a:noFill/>
            <a:miter lim="800000"/>
            <a:headEnd/>
            <a:tailEnd/>
          </a:ln>
        </p:spPr>
      </p:pic>
    </p:spTree>
    <p:extLst>
      <p:ext uri="{BB962C8B-B14F-4D97-AF65-F5344CB8AC3E}">
        <p14:creationId xmlns=""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19DA705B-4600-490F-A2FC-F3FBDEB731B6}"/>
              </a:ext>
            </a:extLst>
          </p:cNvPr>
          <p:cNvSpPr/>
          <p:nvPr/>
        </p:nvSpPr>
        <p:spPr>
          <a:xfrm>
            <a:off x="304909" y="284183"/>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d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Rewrite the sentences in full.</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 xmlns:a16="http://schemas.microsoft.com/office/drawing/2014/main" id="{7EA9F9FF-A13A-4FA3-8433-34DD64DD5D8D}"/>
              </a:ext>
            </a:extLst>
          </p:cNvPr>
          <p:cNvSpPr/>
          <p:nvPr/>
        </p:nvSpPr>
        <p:spPr>
          <a:xfrm>
            <a:off x="673106" y="742021"/>
            <a:ext cx="8130549"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city massive &amp; noisy!</a:t>
            </a:r>
          </a:p>
          <a:p>
            <a:pPr marL="363538" indent="-363538">
              <a:spcBef>
                <a:spcPts val="600"/>
              </a:spcBef>
            </a:pPr>
            <a:r>
              <a:rPr lang="en-US" altLang="zh-TW" sz="2000" dirty="0">
                <a:latin typeface="Calibri" panose="020F0502020204030204" pitchFamily="34" charset="0"/>
              </a:rPr>
              <a:t>2 	not got theatre tickets </a:t>
            </a:r>
            <a:r>
              <a:rPr lang="en-US" altLang="zh-TW" sz="2000" dirty="0" err="1">
                <a:latin typeface="Calibri" panose="020F0502020204030204" pitchFamily="34" charset="0"/>
              </a:rPr>
              <a:t>cos</a:t>
            </a:r>
            <a:r>
              <a:rPr lang="en-US" altLang="zh-TW" sz="2000" dirty="0">
                <a:latin typeface="Calibri" panose="020F0502020204030204" pitchFamily="34" charset="0"/>
              </a:rPr>
              <a:t> fully booked</a:t>
            </a:r>
          </a:p>
          <a:p>
            <a:pPr marL="363538" indent="-363538">
              <a:spcBef>
                <a:spcPts val="600"/>
              </a:spcBef>
            </a:pPr>
            <a:r>
              <a:rPr lang="en-US" altLang="zh-TW" sz="2000" dirty="0">
                <a:latin typeface="Calibri" panose="020F0502020204030204" pitchFamily="34" charset="0"/>
              </a:rPr>
              <a:t>3 	been visiting Tower of London – scary!</a:t>
            </a:r>
          </a:p>
          <a:p>
            <a:pPr marL="363538" indent="-363538">
              <a:spcBef>
                <a:spcPts val="600"/>
              </a:spcBef>
            </a:pPr>
            <a:r>
              <a:rPr lang="en-US" altLang="zh-TW" sz="2000" dirty="0">
                <a:latin typeface="Calibri" panose="020F0502020204030204" pitchFamily="34" charset="0"/>
              </a:rPr>
              <a:t>4 	took </a:t>
            </a:r>
            <a:r>
              <a:rPr lang="en-US" altLang="zh-TW" sz="2000" dirty="0" err="1">
                <a:latin typeface="Calibri" panose="020F0502020204030204" pitchFamily="34" charset="0"/>
              </a:rPr>
              <a:t>selfies</a:t>
            </a:r>
            <a:r>
              <a:rPr lang="en-US" altLang="zh-TW" sz="2000" dirty="0">
                <a:latin typeface="Calibri" panose="020F0502020204030204" pitchFamily="34" charset="0"/>
              </a:rPr>
              <a:t> (lots) on Oxford St</a:t>
            </a:r>
          </a:p>
          <a:p>
            <a:pPr marL="363538" indent="-363538">
              <a:spcBef>
                <a:spcPts val="600"/>
              </a:spcBef>
            </a:pPr>
            <a:r>
              <a:rPr lang="en-US" altLang="zh-TW" sz="2000" dirty="0">
                <a:latin typeface="Calibri" panose="020F0502020204030204" pitchFamily="34" charset="0"/>
              </a:rPr>
              <a:t>5 	can’t understand London accent (trying!)</a:t>
            </a:r>
          </a:p>
          <a:p>
            <a:pPr marL="363538" indent="-363538">
              <a:spcBef>
                <a:spcPts val="600"/>
              </a:spcBef>
            </a:pPr>
            <a:r>
              <a:rPr lang="en-US" altLang="zh-TW" sz="2000" dirty="0">
                <a:latin typeface="Calibri" panose="020F0502020204030204" pitchFamily="34" charset="0"/>
              </a:rPr>
              <a:t>6 	text from Jo – arriving Sunday</a:t>
            </a:r>
            <a:endParaRPr lang="zh-TW" altLang="en-US" sz="2000" dirty="0">
              <a:latin typeface="Calibri" panose="020F0502020204030204" pitchFamily="34" charset="0"/>
            </a:endParaRPr>
          </a:p>
        </p:txBody>
      </p:sp>
      <p:sp>
        <p:nvSpPr>
          <p:cNvPr id="11" name="矩形 10">
            <a:extLst>
              <a:ext uri="{FF2B5EF4-FFF2-40B4-BE49-F238E27FC236}">
                <a16:creationId xmlns="" xmlns:a16="http://schemas.microsoft.com/office/drawing/2014/main" id="{2DDDB87F-D284-4A34-9FB8-0FABD612F083}"/>
              </a:ext>
            </a:extLst>
          </p:cNvPr>
          <p:cNvSpPr/>
          <p:nvPr/>
        </p:nvSpPr>
        <p:spPr>
          <a:xfrm>
            <a:off x="690662" y="3217488"/>
            <a:ext cx="8103379" cy="2564805"/>
          </a:xfrm>
          <a:prstGeom prst="rect">
            <a:avLst/>
          </a:prstGeom>
        </p:spPr>
        <p:txBody>
          <a:bodyPr wrap="square">
            <a:spAutoFit/>
          </a:bodyPr>
          <a:lstStyle/>
          <a:p>
            <a:pPr marL="360363" indent="-360363">
              <a:spcBef>
                <a:spcPts val="400"/>
              </a:spcBef>
            </a:pPr>
            <a:r>
              <a:rPr lang="en-US" altLang="zh-TW" b="1" dirty="0">
                <a:solidFill>
                  <a:srgbClr val="FF0066"/>
                </a:solidFill>
                <a:latin typeface="Segoe Print" panose="02000600000000000000" pitchFamily="2" charset="0"/>
              </a:rPr>
              <a:t>1 	The city is massive and noisy!</a:t>
            </a:r>
          </a:p>
          <a:p>
            <a:pPr marL="360363" indent="-360363">
              <a:spcBef>
                <a:spcPts val="400"/>
              </a:spcBef>
            </a:pPr>
            <a:r>
              <a:rPr lang="en-US" altLang="zh-TW" b="1" dirty="0">
                <a:solidFill>
                  <a:srgbClr val="FF0066"/>
                </a:solidFill>
                <a:latin typeface="Segoe Print" panose="02000600000000000000" pitchFamily="2" charset="0"/>
              </a:rPr>
              <a:t>2 	I haven’t got any theatre tickets because the theatre was fully booked.</a:t>
            </a:r>
          </a:p>
          <a:p>
            <a:pPr marL="360363" indent="-360363">
              <a:spcBef>
                <a:spcPts val="400"/>
              </a:spcBef>
            </a:pPr>
            <a:r>
              <a:rPr lang="en-US" altLang="zh-TW" b="1" dirty="0">
                <a:solidFill>
                  <a:srgbClr val="FF0066"/>
                </a:solidFill>
                <a:latin typeface="Segoe Print" panose="02000600000000000000" pitchFamily="2" charset="0"/>
              </a:rPr>
              <a:t>3 	I've been visiting the Tower of London – it’s scary!</a:t>
            </a:r>
          </a:p>
          <a:p>
            <a:pPr marL="360363" indent="-360363">
              <a:spcBef>
                <a:spcPts val="400"/>
              </a:spcBef>
            </a:pPr>
            <a:r>
              <a:rPr lang="en-US" altLang="zh-TW" b="1" dirty="0">
                <a:solidFill>
                  <a:srgbClr val="FF0066"/>
                </a:solidFill>
                <a:latin typeface="Segoe Print" panose="02000600000000000000" pitchFamily="2" charset="0"/>
              </a:rPr>
              <a:t>4 	I took lots of </a:t>
            </a:r>
            <a:r>
              <a:rPr lang="en-US" altLang="zh-TW" b="1" dirty="0" err="1">
                <a:solidFill>
                  <a:srgbClr val="FF0066"/>
                </a:solidFill>
                <a:latin typeface="Segoe Print" panose="02000600000000000000" pitchFamily="2" charset="0"/>
              </a:rPr>
              <a:t>selfies</a:t>
            </a:r>
            <a:r>
              <a:rPr lang="en-US" altLang="zh-TW" b="1" dirty="0">
                <a:solidFill>
                  <a:srgbClr val="FF0066"/>
                </a:solidFill>
                <a:latin typeface="Segoe Print" panose="02000600000000000000" pitchFamily="2" charset="0"/>
              </a:rPr>
              <a:t> on Oxford Street.</a:t>
            </a:r>
          </a:p>
          <a:p>
            <a:pPr marL="360363" indent="-360363">
              <a:spcBef>
                <a:spcPts val="400"/>
              </a:spcBef>
            </a:pPr>
            <a:r>
              <a:rPr lang="en-US" altLang="zh-TW" b="1" dirty="0">
                <a:solidFill>
                  <a:srgbClr val="FF0066"/>
                </a:solidFill>
                <a:latin typeface="Segoe Print" panose="02000600000000000000" pitchFamily="2" charset="0"/>
              </a:rPr>
              <a:t>5 	I can’t understand the London accent, though/but I‘m trying (to)! / I‘m trying to understand the London accent, but I can’t.</a:t>
            </a:r>
          </a:p>
          <a:p>
            <a:pPr marL="360363" indent="-360363">
              <a:spcBef>
                <a:spcPts val="400"/>
              </a:spcBef>
            </a:pPr>
            <a:r>
              <a:rPr lang="en-US" altLang="zh-TW" b="1" dirty="0">
                <a:solidFill>
                  <a:srgbClr val="FF0066"/>
                </a:solidFill>
                <a:latin typeface="Segoe Print" panose="02000600000000000000" pitchFamily="2" charset="0"/>
              </a:rPr>
              <a:t>6 	I had a text from Jo – she’s arriving on Sunday.</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19DA705B-4600-490F-A2FC-F3FBDEB731B6}"/>
              </a:ext>
            </a:extLst>
          </p:cNvPr>
          <p:cNvSpPr/>
          <p:nvPr/>
        </p:nvSpPr>
        <p:spPr>
          <a:xfrm>
            <a:off x="304909" y="284183"/>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e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Rewrite the sentences. Miss out words where possible.</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 xmlns:a16="http://schemas.microsoft.com/office/drawing/2014/main" id="{7EA9F9FF-A13A-4FA3-8433-34DD64DD5D8D}"/>
              </a:ext>
            </a:extLst>
          </p:cNvPr>
          <p:cNvSpPr/>
          <p:nvPr/>
        </p:nvSpPr>
        <p:spPr>
          <a:xfrm>
            <a:off x="673106" y="742021"/>
            <a:ext cx="8130549" cy="2323713"/>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The weather is wet and it has been very cold sometimes.</a:t>
            </a:r>
          </a:p>
          <a:p>
            <a:pPr marL="363538" indent="-363538">
              <a:spcBef>
                <a:spcPts val="600"/>
              </a:spcBef>
            </a:pPr>
            <a:r>
              <a:rPr lang="en-US" altLang="zh-TW" sz="2000" dirty="0">
                <a:latin typeface="Calibri" panose="020F0502020204030204" pitchFamily="34" charset="0"/>
              </a:rPr>
              <a:t>2 	I’ve been touring all the typical places – it’s exhausting!</a:t>
            </a:r>
          </a:p>
          <a:p>
            <a:pPr marL="363538" indent="-363538">
              <a:spcBef>
                <a:spcPts val="600"/>
              </a:spcBef>
            </a:pPr>
            <a:r>
              <a:rPr lang="en-US" altLang="zh-TW" sz="2000" dirty="0">
                <a:latin typeface="Calibri" panose="020F0502020204030204" pitchFamily="34" charset="0"/>
              </a:rPr>
              <a:t>3 	The people here are very kind and they have helped me a lot.</a:t>
            </a:r>
          </a:p>
          <a:p>
            <a:pPr marL="363538" indent="-363538">
              <a:spcBef>
                <a:spcPts val="600"/>
              </a:spcBef>
            </a:pPr>
            <a:r>
              <a:rPr lang="en-US" altLang="zh-TW" sz="2000" dirty="0">
                <a:latin typeface="Calibri" panose="020F0502020204030204" pitchFamily="34" charset="0"/>
              </a:rPr>
              <a:t>4 	I took some photos of some pigeons – they’re everywhere!</a:t>
            </a:r>
          </a:p>
          <a:p>
            <a:pPr marL="363538" indent="-363538">
              <a:spcBef>
                <a:spcPts val="600"/>
              </a:spcBef>
            </a:pPr>
            <a:r>
              <a:rPr lang="en-US" altLang="zh-TW" sz="2000" dirty="0">
                <a:latin typeface="Calibri" panose="020F0502020204030204" pitchFamily="34" charset="0"/>
              </a:rPr>
              <a:t>5 	I haven’t heard anything from Anton yet.</a:t>
            </a:r>
          </a:p>
          <a:p>
            <a:pPr marL="363538" indent="-363538">
              <a:spcBef>
                <a:spcPts val="600"/>
              </a:spcBef>
            </a:pPr>
            <a:r>
              <a:rPr lang="en-US" altLang="zh-TW" sz="2000" dirty="0">
                <a:latin typeface="Calibri" panose="020F0502020204030204" pitchFamily="34" charset="0"/>
              </a:rPr>
              <a:t>6 	I’m getting a bus up to Edinburgh because flying is too expensive.</a:t>
            </a:r>
            <a:endParaRPr lang="zh-TW" altLang="en-US" sz="2000" dirty="0">
              <a:latin typeface="Calibri" panose="020F0502020204030204" pitchFamily="34" charset="0"/>
            </a:endParaRPr>
          </a:p>
        </p:txBody>
      </p:sp>
      <p:sp>
        <p:nvSpPr>
          <p:cNvPr id="11" name="矩形 10">
            <a:extLst>
              <a:ext uri="{FF2B5EF4-FFF2-40B4-BE49-F238E27FC236}">
                <a16:creationId xmlns="" xmlns:a16="http://schemas.microsoft.com/office/drawing/2014/main" id="{2DDDB87F-D284-4A34-9FB8-0FABD612F083}"/>
              </a:ext>
            </a:extLst>
          </p:cNvPr>
          <p:cNvSpPr/>
          <p:nvPr/>
        </p:nvSpPr>
        <p:spPr>
          <a:xfrm>
            <a:off x="697321" y="3132620"/>
            <a:ext cx="7704306" cy="1946687"/>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Weather wet &amp; very cold.</a:t>
            </a:r>
          </a:p>
          <a:p>
            <a:pPr marL="360363" indent="-360363">
              <a:spcBef>
                <a:spcPts val="300"/>
              </a:spcBef>
            </a:pPr>
            <a:r>
              <a:rPr lang="en-US" altLang="zh-TW" b="1" dirty="0">
                <a:solidFill>
                  <a:srgbClr val="FF0066"/>
                </a:solidFill>
                <a:latin typeface="Segoe Print" panose="02000600000000000000" pitchFamily="2" charset="0"/>
              </a:rPr>
              <a:t>2 	Been touring typical places – exhausting!</a:t>
            </a:r>
          </a:p>
          <a:p>
            <a:pPr marL="360363" indent="-360363">
              <a:spcBef>
                <a:spcPts val="300"/>
              </a:spcBef>
            </a:pPr>
            <a:r>
              <a:rPr lang="en-US" altLang="zh-TW" b="1" dirty="0">
                <a:solidFill>
                  <a:srgbClr val="FF0066"/>
                </a:solidFill>
                <a:latin typeface="Segoe Print" panose="02000600000000000000" pitchFamily="2" charset="0"/>
              </a:rPr>
              <a:t>3 	People here very kind &amp; have helped a lot.</a:t>
            </a:r>
          </a:p>
          <a:p>
            <a:pPr marL="360363" indent="-360363">
              <a:spcBef>
                <a:spcPts val="300"/>
              </a:spcBef>
            </a:pPr>
            <a:r>
              <a:rPr lang="en-US" altLang="zh-TW" b="1" dirty="0">
                <a:solidFill>
                  <a:srgbClr val="FF0066"/>
                </a:solidFill>
                <a:latin typeface="Segoe Print" panose="02000600000000000000" pitchFamily="2" charset="0"/>
              </a:rPr>
              <a:t>4 	Pigeons everywhere! Took photos.</a:t>
            </a:r>
          </a:p>
          <a:p>
            <a:pPr marL="360363" indent="-360363">
              <a:spcBef>
                <a:spcPts val="300"/>
              </a:spcBef>
            </a:pPr>
            <a:r>
              <a:rPr lang="en-US" altLang="zh-TW" b="1" dirty="0">
                <a:solidFill>
                  <a:srgbClr val="FF0066"/>
                </a:solidFill>
                <a:latin typeface="Segoe Print" panose="02000600000000000000" pitchFamily="2" charset="0"/>
              </a:rPr>
              <a:t>5 	Not heard from Anton yet.</a:t>
            </a:r>
          </a:p>
          <a:p>
            <a:pPr marL="360363" indent="-360363">
              <a:spcBef>
                <a:spcPts val="300"/>
              </a:spcBef>
            </a:pPr>
            <a:r>
              <a:rPr lang="en-US" altLang="zh-TW" b="1" dirty="0">
                <a:solidFill>
                  <a:srgbClr val="FF0066"/>
                </a:solidFill>
                <a:latin typeface="Segoe Print" panose="02000600000000000000" pitchFamily="2" charset="0"/>
              </a:rPr>
              <a:t>6 	Getting bus to Edinburgh </a:t>
            </a:r>
            <a:r>
              <a:rPr lang="en-US" altLang="zh-TW" b="1" dirty="0" err="1">
                <a:solidFill>
                  <a:srgbClr val="FF0066"/>
                </a:solidFill>
                <a:latin typeface="Segoe Print" panose="02000600000000000000" pitchFamily="2" charset="0"/>
              </a:rPr>
              <a:t>cos</a:t>
            </a:r>
            <a:r>
              <a:rPr lang="en-US" altLang="zh-TW" b="1" dirty="0">
                <a:solidFill>
                  <a:srgbClr val="FF0066"/>
                </a:solidFill>
                <a:latin typeface="Segoe Print" panose="02000600000000000000" pitchFamily="2" charset="0"/>
              </a:rPr>
              <a:t> flying expensive.</a:t>
            </a:r>
            <a:endParaRPr lang="zh-TW" altLang="en-US" b="1" dirty="0">
              <a:solidFill>
                <a:srgbClr val="FF0066"/>
              </a:solidFill>
              <a:latin typeface="Segoe Print" panose="02000600000000000000" pitchFamily="2" charset="0"/>
            </a:endParaRPr>
          </a:p>
        </p:txBody>
      </p:sp>
      <p:sp>
        <p:nvSpPr>
          <p:cNvPr id="6" name="矩形 5">
            <a:extLst>
              <a:ext uri="{FF2B5EF4-FFF2-40B4-BE49-F238E27FC236}">
                <a16:creationId xmlns="" xmlns:a16="http://schemas.microsoft.com/office/drawing/2014/main" id="{60885D0D-3F33-437E-B1C7-F3E790C6505D}"/>
              </a:ext>
            </a:extLst>
          </p:cNvPr>
          <p:cNvSpPr/>
          <p:nvPr/>
        </p:nvSpPr>
        <p:spPr>
          <a:xfrm>
            <a:off x="304908" y="5108695"/>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Choose a place you have visited or would like to visit. Make notes. Use the questions in Exercise 1 as a guide.</a:t>
            </a:r>
            <a:endParaRPr lang="zh-TW" altLang="en-US" sz="2000" dirty="0">
              <a:latin typeface="Calibri" panose="020F0502020204030204" pitchFamily="34" charset="0"/>
            </a:endParaRPr>
          </a:p>
        </p:txBody>
      </p:sp>
    </p:spTree>
    <p:extLst>
      <p:ext uri="{BB962C8B-B14F-4D97-AF65-F5344CB8AC3E}">
        <p14:creationId xmlns=""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 xmlns:a16="http://schemas.microsoft.com/office/drawing/2014/main" id="{19DA705B-4600-490F-A2FC-F3FBDEB731B6}"/>
              </a:ext>
            </a:extLst>
          </p:cNvPr>
          <p:cNvSpPr/>
          <p:nvPr/>
        </p:nvSpPr>
        <p:spPr>
          <a:xfrm>
            <a:off x="304909" y="284183"/>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Decide who to write to. Write a message of about 75 words describing your trip. Use some of the features of informal style from Exercise 2a and miss out words which are not necessary.</a:t>
            </a:r>
            <a:endParaRPr lang="zh-TW" altLang="en-US" sz="2000" dirty="0">
              <a:latin typeface="Calibri" panose="020F0502020204030204" pitchFamily="34" charset="0"/>
            </a:endParaRPr>
          </a:p>
        </p:txBody>
      </p:sp>
      <p:sp>
        <p:nvSpPr>
          <p:cNvPr id="16" name="文字方塊 15">
            <a:extLst>
              <a:ext uri="{FF2B5EF4-FFF2-40B4-BE49-F238E27FC236}">
                <a16:creationId xmlns=""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8e-p. 101</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 xmlns:a16="http://schemas.microsoft.com/office/drawing/2014/main" id="{60885D0D-3F33-437E-B1C7-F3E790C6505D}"/>
              </a:ext>
            </a:extLst>
          </p:cNvPr>
          <p:cNvSpPr/>
          <p:nvPr/>
        </p:nvSpPr>
        <p:spPr>
          <a:xfrm>
            <a:off x="304908" y="3605894"/>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Tell your partner about the message you have received.</a:t>
            </a:r>
            <a:endParaRPr lang="zh-TW" altLang="en-US" sz="2000" dirty="0">
              <a:latin typeface="Calibri" panose="020F0502020204030204" pitchFamily="34" charset="0"/>
            </a:endParaRPr>
          </a:p>
        </p:txBody>
      </p:sp>
      <p:sp>
        <p:nvSpPr>
          <p:cNvPr id="7" name="矩形 6">
            <a:extLst>
              <a:ext uri="{FF2B5EF4-FFF2-40B4-BE49-F238E27FC236}">
                <a16:creationId xmlns="" xmlns:a16="http://schemas.microsoft.com/office/drawing/2014/main" id="{A5E56244-0673-4317-A45D-FF8041ECA4A1}"/>
              </a:ext>
            </a:extLst>
          </p:cNvPr>
          <p:cNvSpPr/>
          <p:nvPr/>
        </p:nvSpPr>
        <p:spPr>
          <a:xfrm>
            <a:off x="304909" y="1568644"/>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Send your message to someone in your class. Then read the message you have received. Use these questions to check your classmate’s message.</a:t>
            </a:r>
            <a:endParaRPr lang="zh-TW" altLang="en-US" sz="2000" dirty="0">
              <a:latin typeface="Calibri" panose="020F0502020204030204" pitchFamily="34" charset="0"/>
            </a:endParaRPr>
          </a:p>
        </p:txBody>
      </p:sp>
      <p:sp>
        <p:nvSpPr>
          <p:cNvPr id="10" name="矩形 9">
            <a:extLst>
              <a:ext uri="{FF2B5EF4-FFF2-40B4-BE49-F238E27FC236}">
                <a16:creationId xmlns="" xmlns:a16="http://schemas.microsoft.com/office/drawing/2014/main" id="{65AB5F06-3F37-45BA-B086-C3427E95FA02}"/>
              </a:ext>
            </a:extLst>
          </p:cNvPr>
          <p:cNvSpPr/>
          <p:nvPr/>
        </p:nvSpPr>
        <p:spPr>
          <a:xfrm>
            <a:off x="666521" y="4098267"/>
            <a:ext cx="8127520" cy="784830"/>
          </a:xfrm>
          <a:prstGeom prst="rect">
            <a:avLst/>
          </a:prstGeom>
        </p:spPr>
        <p:txBody>
          <a:bodyPr wrap="square">
            <a:spAutoFit/>
          </a:bodyPr>
          <a:lstStyle/>
          <a:p>
            <a:pPr marL="360363" indent="-360363">
              <a:lnSpc>
                <a:spcPts val="2700"/>
              </a:lnSpc>
            </a:pPr>
            <a:r>
              <a:rPr lang="en-US" altLang="zh-TW" sz="2000" i="1" dirty="0">
                <a:solidFill>
                  <a:srgbClr val="0080FF"/>
                </a:solidFill>
                <a:latin typeface="Calibri" panose="020F0502020204030204" pitchFamily="34" charset="0"/>
              </a:rPr>
              <a:t>A: 	I got a message from Daisuke the other day.</a:t>
            </a:r>
          </a:p>
          <a:p>
            <a:pPr marL="360363" indent="-360363">
              <a:lnSpc>
                <a:spcPts val="2700"/>
              </a:lnSpc>
            </a:pPr>
            <a:r>
              <a:rPr lang="en-US" altLang="zh-TW" sz="2000" i="1" dirty="0">
                <a:solidFill>
                  <a:srgbClr val="0080FF"/>
                </a:solidFill>
                <a:latin typeface="Calibri" panose="020F0502020204030204" pitchFamily="34" charset="0"/>
              </a:rPr>
              <a:t>B: 	Oh! How’s he getting on?</a:t>
            </a:r>
            <a:endParaRPr lang="zh-TW" altLang="en-US" sz="2000" i="1" dirty="0">
              <a:solidFill>
                <a:srgbClr val="0080FF"/>
              </a:solidFill>
              <a:latin typeface="Calibri" panose="020F0502020204030204" pitchFamily="34" charset="0"/>
            </a:endParaRPr>
          </a:p>
        </p:txBody>
      </p:sp>
      <p:sp>
        <p:nvSpPr>
          <p:cNvPr id="12" name="矩形 11">
            <a:extLst>
              <a:ext uri="{FF2B5EF4-FFF2-40B4-BE49-F238E27FC236}">
                <a16:creationId xmlns="" xmlns:a16="http://schemas.microsoft.com/office/drawing/2014/main" id="{65AB5F06-3F37-45BA-B086-C3427E95FA02}"/>
              </a:ext>
            </a:extLst>
          </p:cNvPr>
          <p:cNvSpPr/>
          <p:nvPr/>
        </p:nvSpPr>
        <p:spPr>
          <a:xfrm>
            <a:off x="647066" y="2371945"/>
            <a:ext cx="8127520" cy="784830"/>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Is everything clearly expressed?</a:t>
            </a:r>
          </a:p>
          <a:p>
            <a:pPr marL="363538" indent="-363538">
              <a:spcBef>
                <a:spcPts val="600"/>
              </a:spcBef>
            </a:pPr>
            <a:r>
              <a:rPr lang="en-US" altLang="zh-TW" sz="2000" dirty="0">
                <a:latin typeface="Calibri" panose="020F0502020204030204" pitchFamily="34" charset="0"/>
              </a:rPr>
              <a:t>• 	Are there any sections you do not understand?</a:t>
            </a:r>
            <a:endParaRPr lang="zh-TW" altLang="en-US" sz="2000" dirty="0">
              <a:latin typeface="Calibri" panose="020F0502020204030204" pitchFamily="34" charset="0"/>
            </a:endParaRPr>
          </a:p>
        </p:txBody>
      </p:sp>
    </p:spTree>
    <p:extLst>
      <p:ext uri="{BB962C8B-B14F-4D97-AF65-F5344CB8AC3E}">
        <p14:creationId xmlns="" xmlns:p14="http://schemas.microsoft.com/office/powerpoint/2010/main" val="1818688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96</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t>Listen to the extract again and choose the correct option to complete the sentences.</a:t>
            </a:r>
            <a:endParaRPr lang="zh-TW" altLang="en-US" sz="2000" dirty="0"/>
          </a:p>
        </p:txBody>
      </p:sp>
      <p:sp>
        <p:nvSpPr>
          <p:cNvPr id="2" name="矩形 1">
            <a:extLst>
              <a:ext uri="{FF2B5EF4-FFF2-40B4-BE49-F238E27FC236}">
                <a16:creationId xmlns="" xmlns:a16="http://schemas.microsoft.com/office/drawing/2014/main" id="{9AA95452-1780-4465-BD9D-A8BC7D833008}"/>
              </a:ext>
            </a:extLst>
          </p:cNvPr>
          <p:cNvSpPr/>
          <p:nvPr/>
        </p:nvSpPr>
        <p:spPr>
          <a:xfrm>
            <a:off x="658509" y="1147963"/>
            <a:ext cx="8135533"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Recently, Fay has been </a:t>
            </a:r>
            <a:r>
              <a:rPr lang="en-US" altLang="zh-TW" sz="2000" i="1" dirty="0">
                <a:latin typeface="Calibri" panose="020F0502020204030204" pitchFamily="34" charset="0"/>
              </a:rPr>
              <a:t>flying / walking </a:t>
            </a:r>
            <a:r>
              <a:rPr lang="en-US" altLang="zh-TW" sz="2000" dirty="0">
                <a:latin typeface="Calibri" panose="020F0502020204030204" pitchFamily="34" charset="0"/>
              </a:rPr>
              <a:t>across Canada.</a:t>
            </a:r>
          </a:p>
          <a:p>
            <a:pPr marL="360000" indent="-360000">
              <a:spcBef>
                <a:spcPts val="600"/>
              </a:spcBef>
            </a:pPr>
            <a:r>
              <a:rPr lang="en-US" altLang="zh-TW" sz="2000" dirty="0">
                <a:latin typeface="Calibri" panose="020F0502020204030204" pitchFamily="34" charset="0"/>
              </a:rPr>
              <a:t>2 	Mining companies have been </a:t>
            </a:r>
            <a:r>
              <a:rPr lang="en-US" altLang="zh-TW" sz="2000" i="1" dirty="0">
                <a:latin typeface="Calibri" panose="020F0502020204030204" pitchFamily="34" charset="0"/>
              </a:rPr>
              <a:t>looking for / producing </a:t>
            </a:r>
            <a:r>
              <a:rPr lang="en-US" altLang="zh-TW" sz="2000" dirty="0">
                <a:latin typeface="Calibri" panose="020F0502020204030204" pitchFamily="34" charset="0"/>
              </a:rPr>
              <a:t>gold and oil.</a:t>
            </a:r>
          </a:p>
          <a:p>
            <a:pPr marL="360000" indent="-360000">
              <a:spcBef>
                <a:spcPts val="600"/>
              </a:spcBef>
            </a:pPr>
            <a:r>
              <a:rPr lang="en-US" altLang="zh-TW" sz="2000" dirty="0">
                <a:latin typeface="Calibri" panose="020F0502020204030204" pitchFamily="34" charset="0"/>
              </a:rPr>
              <a:t>3 	Mining companies have been </a:t>
            </a:r>
            <a:r>
              <a:rPr lang="en-US" altLang="zh-TW" sz="2000" i="1" dirty="0">
                <a:latin typeface="Calibri" panose="020F0502020204030204" pitchFamily="34" charset="0"/>
              </a:rPr>
              <a:t>digging up / destroying </a:t>
            </a:r>
            <a:r>
              <a:rPr lang="en-US" altLang="zh-TW" sz="2000" dirty="0">
                <a:latin typeface="Calibri" panose="020F0502020204030204" pitchFamily="34" charset="0"/>
              </a:rPr>
              <a:t>vast areas.</a:t>
            </a:r>
          </a:p>
          <a:p>
            <a:pPr marL="360000" indent="-360000">
              <a:spcBef>
                <a:spcPts val="600"/>
              </a:spcBef>
            </a:pPr>
            <a:r>
              <a:rPr lang="en-US" altLang="zh-TW" sz="2000" dirty="0">
                <a:latin typeface="Calibri" panose="020F0502020204030204" pitchFamily="34" charset="0"/>
              </a:rPr>
              <a:t>4 	In Gabon, people have been </a:t>
            </a:r>
            <a:r>
              <a:rPr lang="en-US" altLang="zh-TW" sz="2000" i="1" dirty="0">
                <a:latin typeface="Calibri" panose="020F0502020204030204" pitchFamily="34" charset="0"/>
              </a:rPr>
              <a:t>asking / trying </a:t>
            </a:r>
            <a:r>
              <a:rPr lang="en-US" altLang="zh-TW" sz="2000" dirty="0">
                <a:latin typeface="Calibri" panose="020F0502020204030204" pitchFamily="34" charset="0"/>
              </a:rPr>
              <a:t>to</a:t>
            </a:r>
            <a:r>
              <a:rPr lang="en-US" altLang="zh-TW" sz="2000" i="1" dirty="0">
                <a:latin typeface="Calibri" panose="020F0502020204030204" pitchFamily="34" charset="0"/>
              </a:rPr>
              <a:t> </a:t>
            </a:r>
            <a:r>
              <a:rPr lang="en-US" altLang="zh-TW" sz="2000" dirty="0">
                <a:latin typeface="Calibri" panose="020F0502020204030204" pitchFamily="34" charset="0"/>
              </a:rPr>
              <a:t>set up mines near parks.</a:t>
            </a:r>
            <a:endParaRPr lang="zh-TW" altLang="en-US" sz="2000" dirty="0">
              <a:latin typeface="Calibri" panose="020F0502020204030204" pitchFamily="34" charset="0"/>
            </a:endParaRPr>
          </a:p>
        </p:txBody>
      </p:sp>
      <p:sp>
        <p:nvSpPr>
          <p:cNvPr id="14" name="矩形: 圓角 12">
            <a:extLst>
              <a:ext uri="{FF2B5EF4-FFF2-40B4-BE49-F238E27FC236}">
                <a16:creationId xmlns="" xmlns:a16="http://schemas.microsoft.com/office/drawing/2014/main" id="{EE55D903-0841-44BC-81E8-B2759296C151}"/>
              </a:ext>
            </a:extLst>
          </p:cNvPr>
          <p:cNvSpPr/>
          <p:nvPr/>
        </p:nvSpPr>
        <p:spPr>
          <a:xfrm>
            <a:off x="4183856" y="1215839"/>
            <a:ext cx="913438"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12">
            <a:extLst>
              <a:ext uri="{FF2B5EF4-FFF2-40B4-BE49-F238E27FC236}">
                <a16:creationId xmlns="" xmlns:a16="http://schemas.microsoft.com/office/drawing/2014/main" id="{EE55D903-0841-44BC-81E8-B2759296C151}"/>
              </a:ext>
            </a:extLst>
          </p:cNvPr>
          <p:cNvSpPr/>
          <p:nvPr/>
        </p:nvSpPr>
        <p:spPr>
          <a:xfrm>
            <a:off x="4154673" y="1595218"/>
            <a:ext cx="118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圓角 12">
            <a:extLst>
              <a:ext uri="{FF2B5EF4-FFF2-40B4-BE49-F238E27FC236}">
                <a16:creationId xmlns="" xmlns:a16="http://schemas.microsoft.com/office/drawing/2014/main" id="{EE55D903-0841-44BC-81E8-B2759296C151}"/>
              </a:ext>
            </a:extLst>
          </p:cNvPr>
          <p:cNvSpPr/>
          <p:nvPr/>
        </p:nvSpPr>
        <p:spPr>
          <a:xfrm>
            <a:off x="4125490" y="1984324"/>
            <a:ext cx="118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2" name="矩形: 圓角 12">
            <a:extLst>
              <a:ext uri="{FF2B5EF4-FFF2-40B4-BE49-F238E27FC236}">
                <a16:creationId xmlns="" xmlns:a16="http://schemas.microsoft.com/office/drawing/2014/main" id="{EE55D903-0841-44BC-81E8-B2759296C151}"/>
              </a:ext>
            </a:extLst>
          </p:cNvPr>
          <p:cNvSpPr/>
          <p:nvPr/>
        </p:nvSpPr>
        <p:spPr>
          <a:xfrm>
            <a:off x="4845336" y="2353975"/>
            <a:ext cx="73834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3" name="矩形 22">
            <a:extLst>
              <a:ext uri="{FF2B5EF4-FFF2-40B4-BE49-F238E27FC236}">
                <a16:creationId xmlns="" xmlns:a16="http://schemas.microsoft.com/office/drawing/2014/main" id="{537F75B4-DC3B-4FD9-904C-D5D69D660315}"/>
              </a:ext>
            </a:extLst>
          </p:cNvPr>
          <p:cNvSpPr/>
          <p:nvPr/>
        </p:nvSpPr>
        <p:spPr>
          <a:xfrm>
            <a:off x="304909" y="3164349"/>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t>Work in pairs. Would you like to spend a year working with Mike Fay? Why? / Why not?</a:t>
            </a:r>
            <a:endParaRPr lang="zh-TW" altLang="en-US" sz="2000" dirty="0"/>
          </a:p>
        </p:txBody>
      </p:sp>
      <p:sp>
        <p:nvSpPr>
          <p:cNvPr id="24" name="矩形 23">
            <a:extLst>
              <a:ext uri="{FF2B5EF4-FFF2-40B4-BE49-F238E27FC236}">
                <a16:creationId xmlns="" xmlns:a16="http://schemas.microsoft.com/office/drawing/2014/main" id="{08250808-5983-4994-9857-55DAEF0A02CB}"/>
              </a:ext>
            </a:extLst>
          </p:cNvPr>
          <p:cNvSpPr/>
          <p:nvPr/>
        </p:nvSpPr>
        <p:spPr>
          <a:xfrm>
            <a:off x="779875" y="3891874"/>
            <a:ext cx="389912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15" name="life_2e_intermediate_sb_track_65.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7875891" y="712517"/>
            <a:ext cx="609600" cy="609600"/>
          </a:xfrm>
          <a:prstGeom prst="rect">
            <a:avLst/>
          </a:prstGeom>
        </p:spPr>
      </p:pic>
      <p:sp>
        <p:nvSpPr>
          <p:cNvPr id="16" name="矩形 15">
            <a:extLst>
              <a:ext uri="{FF2B5EF4-FFF2-40B4-BE49-F238E27FC236}">
                <a16:creationId xmlns="" xmlns:a16="http://schemas.microsoft.com/office/drawing/2014/main" id="{CC82F514-10F3-490B-8401-EB1013E8FE33}"/>
              </a:ext>
            </a:extLst>
          </p:cNvPr>
          <p:cNvSpPr/>
          <p:nvPr/>
        </p:nvSpPr>
        <p:spPr>
          <a:xfrm>
            <a:off x="6891110" y="81052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65</a:t>
            </a:r>
            <a:endParaRPr lang="zh-TW" altLang="en-US" dirty="0">
              <a:solidFill>
                <a:schemeClr val="bg1">
                  <a:lumMod val="50000"/>
                </a:schemeClr>
              </a:solidFill>
              <a:latin typeface="Calibri" panose="020F0502020204030204" pitchFamily="34" charset="0"/>
            </a:endParaRPr>
          </a:p>
        </p:txBody>
      </p:sp>
      <p:sp>
        <p:nvSpPr>
          <p:cNvPr id="17" name="矩形 11">
            <a:extLst>
              <a:ext uri="{FF2B5EF4-FFF2-40B4-BE49-F238E27FC236}">
                <a16:creationId xmlns="" xmlns:a16="http://schemas.microsoft.com/office/drawing/2014/main" id="{CC82F514-10F3-490B-8401-EB1013E8FE33}"/>
              </a:ext>
            </a:extLst>
          </p:cNvPr>
          <p:cNvSpPr/>
          <p:nvPr/>
        </p:nvSpPr>
        <p:spPr>
          <a:xfrm>
            <a:off x="2039624" y="71905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5" action="ppaction://hlinkfile"/>
              </a:rPr>
              <a:t>Track 65</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48194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15"/>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9693" fill="hold"/>
                                        <p:tgtEl>
                                          <p:spTgt spid="15"/>
                                        </p:tgtEl>
                                      </p:cBhvr>
                                    </p:cmd>
                                  </p:childTnLst>
                                </p:cTn>
                              </p:par>
                            </p:childTnLst>
                          </p:cTn>
                        </p:par>
                      </p:childTnLst>
                    </p:cTn>
                  </p:par>
                </p:childTnLst>
              </p:cTn>
              <p:nextCondLst>
                <p:cond evt="onClick" delay="0">
                  <p:tgtEl>
                    <p:spTgt spid="15"/>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14" grpId="0" animBg="1"/>
      <p:bldP spid="20" grpId="0" animBg="1"/>
      <p:bldP spid="21" grpId="0" animBg="1"/>
      <p:bldP spid="22"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 xmlns:a16="http://schemas.microsoft.com/office/drawing/2014/main" id="{08852661-CC52-4F79-AE8D-CA397E692F7E}"/>
              </a:ext>
            </a:extLst>
          </p:cNvPr>
          <p:cNvSpPr/>
          <p:nvPr/>
        </p:nvSpPr>
        <p:spPr>
          <a:xfrm>
            <a:off x="384651" y="902133"/>
            <a:ext cx="8352928" cy="5139869"/>
          </a:xfrm>
          <a:prstGeom prst="rect">
            <a:avLst/>
          </a:prstGeom>
          <a:ln>
            <a:solidFill>
              <a:srgbClr val="0000E1"/>
            </a:solidFill>
          </a:ln>
        </p:spPr>
        <p:txBody>
          <a:bodyPr wrap="square">
            <a:spAutoFit/>
          </a:bodyPr>
          <a:lstStyle/>
          <a:p>
            <a:pPr>
              <a:spcBef>
                <a:spcPts val="600"/>
              </a:spcBef>
            </a:pPr>
            <a:r>
              <a:rPr lang="en-US" altLang="zh-TW" sz="1700" dirty="0">
                <a:solidFill>
                  <a:srgbClr val="0000E1"/>
                </a:solidFill>
                <a:latin typeface="Calibri" panose="020F0502020204030204" pitchFamily="34" charset="0"/>
              </a:rPr>
              <a:t>When you’ve walked across half of Africa and you’ve walked up the west coast of North America, where do you go next? On tomorrow’s show my guest is a man who can give us the answer.</a:t>
            </a:r>
          </a:p>
          <a:p>
            <a:pPr>
              <a:spcBef>
                <a:spcPts val="600"/>
              </a:spcBef>
            </a:pPr>
            <a:r>
              <a:rPr lang="en-US" altLang="zh-TW" sz="1700" dirty="0">
                <a:solidFill>
                  <a:srgbClr val="0000E1"/>
                </a:solidFill>
                <a:latin typeface="Calibri" panose="020F0502020204030204" pitchFamily="34" charset="0"/>
              </a:rPr>
              <a:t>I’m talking about the conservationist Mike Fay – a man with a very personal way of saving what he calls the last wild places on Earth. For those of you who don’t know Mike Fay, he does some unusual things in his work with the Wildlife Conservation Society. For instance, he’s spent more than two years of his life trekking through some of the toughest places on the planet. And he often just takes a T-shirt, a pair of shorts and a pair of sandals on these treks. Fay says he has only slept in a bed about fifty times in ten years. The last time he was on the show, he’d just finished a survey of giant redwood trees on the west coast of the United States. What has he been doing since then? Well, he hasn’t been taking it easy! In fact, recently he’s been walking again, this time across Canada. In western Canada, mining companies have been looking for gold and oil. To do this, they’ve been digging up enormous areas – they’ve destroyed hundreds of square </a:t>
            </a:r>
            <a:r>
              <a:rPr lang="en-US" altLang="zh-TW" sz="1700" dirty="0" err="1">
                <a:solidFill>
                  <a:srgbClr val="0000E1"/>
                </a:solidFill>
                <a:latin typeface="Calibri" panose="020F0502020204030204" pitchFamily="34" charset="0"/>
              </a:rPr>
              <a:t>kilometres</a:t>
            </a:r>
            <a:r>
              <a:rPr lang="en-US" altLang="zh-TW" sz="1700" dirty="0">
                <a:solidFill>
                  <a:srgbClr val="0000E1"/>
                </a:solidFill>
                <a:latin typeface="Calibri" panose="020F0502020204030204" pitchFamily="34" charset="0"/>
              </a:rPr>
              <a:t> of wilderness. You can hear what Mike Fay feels about this in tomorrow’s show. And we’ll also find out what’s been happening to national parks in Gabon since Fay was there. We know that people have been trying to set up mines near the parks and the Gabonese government has stopped at least two mining operations. Hear more tomorrow in my interview with Mike Fay, and find out what he thinks a population of seven billion people might do to our planet.</a:t>
            </a:r>
          </a:p>
        </p:txBody>
      </p:sp>
      <p:sp>
        <p:nvSpPr>
          <p:cNvPr id="7" name="矩形 6">
            <a:extLst>
              <a:ext uri="{FF2B5EF4-FFF2-40B4-BE49-F238E27FC236}">
                <a16:creationId xmlns=""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65</a:t>
            </a:r>
            <a:endParaRPr lang="zh-TW" altLang="en-US" dirty="0">
              <a:solidFill>
                <a:schemeClr val="bg1">
                  <a:lumMod val="50000"/>
                </a:schemeClr>
              </a:solidFill>
              <a:latin typeface="Calibri" panose="020F0502020204030204" pitchFamily="34" charset="0"/>
            </a:endParaRPr>
          </a:p>
        </p:txBody>
      </p:sp>
      <p:pic>
        <p:nvPicPr>
          <p:cNvPr id="5" name="life_2e_intermediate_sb_track_65.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306466" y="208910"/>
            <a:ext cx="609600" cy="609600"/>
          </a:xfrm>
          <a:prstGeom prst="rect">
            <a:avLst/>
          </a:prstGeom>
        </p:spPr>
      </p:pic>
      <p:sp>
        <p:nvSpPr>
          <p:cNvPr id="6" name="矩形 11">
            <a:extLst>
              <a:ext uri="{FF2B5EF4-FFF2-40B4-BE49-F238E27FC236}">
                <a16:creationId xmlns="" xmlns:a16="http://schemas.microsoft.com/office/drawing/2014/main" id="{CC82F514-10F3-490B-8401-EB1013E8FE33}"/>
              </a:ext>
            </a:extLst>
          </p:cNvPr>
          <p:cNvSpPr/>
          <p:nvPr/>
        </p:nvSpPr>
        <p:spPr>
          <a:xfrm>
            <a:off x="3036079" y="379086"/>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hlinkClick r:id="rId5" action="ppaction://hlinkfile"/>
              </a:rPr>
              <a:t>Track 65</a:t>
            </a:r>
            <a:endParaRPr lang="zh-TW" altLang="en-US" dirty="0">
              <a:solidFill>
                <a:schemeClr val="bg1">
                  <a:lumMod val="50000"/>
                </a:schemeClr>
              </a:solidFill>
              <a:latin typeface="Calibri" panose="020F0502020204030204" pitchFamily="34" charset="0"/>
            </a:endParaRPr>
          </a:p>
        </p:txBody>
      </p:sp>
    </p:spTree>
    <p:extLst>
      <p:ext uri="{BB962C8B-B14F-4D97-AF65-F5344CB8AC3E}">
        <p14:creationId xmlns=""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693"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91037" y="1037865"/>
            <a:ext cx="5054667" cy="3908441"/>
          </a:xfrm>
          <a:prstGeom prst="rect">
            <a:avLst/>
          </a:prstGeom>
          <a:noFill/>
          <a:ln w="9525">
            <a:noFill/>
            <a:miter lim="800000"/>
            <a:headEnd/>
            <a:tailEnd/>
          </a:ln>
        </p:spPr>
      </p:pic>
      <p:sp>
        <p:nvSpPr>
          <p:cNvPr id="18" name="文字方塊 17">
            <a:extLst>
              <a:ext uri="{FF2B5EF4-FFF2-40B4-BE49-F238E27FC236}">
                <a16:creationId xmlns=""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present perfect simple and continuous</a:t>
            </a:r>
            <a:endParaRPr lang="zh-TW" altLang="en-US" sz="3200" b="1" dirty="0">
              <a:solidFill>
                <a:schemeClr val="tx1">
                  <a:lumMod val="65000"/>
                  <a:lumOff val="35000"/>
                </a:schemeClr>
              </a:solidFill>
              <a:latin typeface="Calibri" panose="020F0502020204030204" pitchFamily="34" charset="0"/>
            </a:endParaRPr>
          </a:p>
        </p:txBody>
      </p:sp>
      <p:sp>
        <p:nvSpPr>
          <p:cNvPr id="12" name="矩形 11">
            <a:extLst>
              <a:ext uri="{FF2B5EF4-FFF2-40B4-BE49-F238E27FC236}">
                <a16:creationId xmlns="" xmlns:a16="http://schemas.microsoft.com/office/drawing/2014/main" id="{77236161-551A-4C75-9E07-AFAD4C604F56}"/>
              </a:ext>
            </a:extLst>
          </p:cNvPr>
          <p:cNvSpPr/>
          <p:nvPr/>
        </p:nvSpPr>
        <p:spPr>
          <a:xfrm>
            <a:off x="353546" y="898910"/>
            <a:ext cx="3352691"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Answer the questions.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 xmlns:a16="http://schemas.microsoft.com/office/drawing/2014/main" id="{7FEB6AA2-17FC-44A4-9C87-263EEE6D863A}"/>
              </a:ext>
            </a:extLst>
          </p:cNvPr>
          <p:cNvSpPr/>
          <p:nvPr/>
        </p:nvSpPr>
        <p:spPr>
          <a:xfrm>
            <a:off x="1098605" y="5281526"/>
            <a:ext cx="7847099" cy="1077218"/>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1 	present perfect simple: </a:t>
            </a:r>
            <a:r>
              <a:rPr lang="en-US" altLang="zh-TW" sz="1600" b="1" i="1" dirty="0">
                <a:solidFill>
                  <a:srgbClr val="FF0066"/>
                </a:solidFill>
                <a:latin typeface="Segoe Print" panose="02000600000000000000" pitchFamily="2" charset="0"/>
              </a:rPr>
              <a:t>has/have</a:t>
            </a:r>
            <a:r>
              <a:rPr lang="en-US" altLang="zh-TW" sz="1600" b="1" dirty="0">
                <a:solidFill>
                  <a:srgbClr val="FF0066"/>
                </a:solidFill>
                <a:latin typeface="Segoe Print" panose="02000600000000000000" pitchFamily="2" charset="0"/>
              </a:rPr>
              <a:t> + past participle of main verb</a:t>
            </a:r>
          </a:p>
          <a:p>
            <a:pPr marL="360363" indent="-360363"/>
            <a:r>
              <a:rPr lang="en-US" altLang="zh-TW" sz="1600" b="1" dirty="0">
                <a:solidFill>
                  <a:srgbClr val="FF0066"/>
                </a:solidFill>
                <a:latin typeface="Segoe Print" panose="02000600000000000000" pitchFamily="2" charset="0"/>
              </a:rPr>
              <a:t>	present perfect continuous: </a:t>
            </a:r>
            <a:r>
              <a:rPr lang="en-US" altLang="zh-TW" sz="1600" b="1" i="1" dirty="0">
                <a:solidFill>
                  <a:srgbClr val="FF0066"/>
                </a:solidFill>
                <a:latin typeface="Segoe Print" panose="02000600000000000000" pitchFamily="2" charset="0"/>
              </a:rPr>
              <a:t>has/have</a:t>
            </a:r>
            <a:r>
              <a:rPr lang="en-US" altLang="zh-TW" sz="1600" b="1" dirty="0">
                <a:solidFill>
                  <a:srgbClr val="FF0066"/>
                </a:solidFill>
                <a:latin typeface="Segoe Print" panose="02000600000000000000" pitchFamily="2" charset="0"/>
              </a:rPr>
              <a:t> + been + -</a:t>
            </a:r>
            <a:r>
              <a:rPr lang="en-US" altLang="zh-TW" sz="1600" b="1" dirty="0" err="1">
                <a:solidFill>
                  <a:srgbClr val="FF0066"/>
                </a:solidFill>
                <a:latin typeface="Segoe Print" panose="02000600000000000000" pitchFamily="2" charset="0"/>
              </a:rPr>
              <a:t>ing</a:t>
            </a:r>
            <a:r>
              <a:rPr lang="en-US" altLang="zh-TW" sz="1600" b="1" dirty="0">
                <a:solidFill>
                  <a:srgbClr val="FF0066"/>
                </a:solidFill>
                <a:latin typeface="Segoe Print" panose="02000600000000000000" pitchFamily="2" charset="0"/>
              </a:rPr>
              <a:t> form of main verb</a:t>
            </a:r>
          </a:p>
          <a:p>
            <a:pPr marL="360363" indent="-360363"/>
            <a:r>
              <a:rPr lang="en-US" altLang="zh-TW" sz="1600" b="1" dirty="0">
                <a:solidFill>
                  <a:srgbClr val="FF0066"/>
                </a:solidFill>
                <a:latin typeface="Segoe Print" panose="02000600000000000000" pitchFamily="2" charset="0"/>
              </a:rPr>
              <a:t>2 	The present perfect expresses completion and result.</a:t>
            </a:r>
          </a:p>
          <a:p>
            <a:pPr marL="360363" indent="-360363"/>
            <a:r>
              <a:rPr lang="en-US" altLang="zh-TW" sz="1600" b="1" dirty="0">
                <a:solidFill>
                  <a:srgbClr val="FF0066"/>
                </a:solidFill>
                <a:latin typeface="Segoe Print" panose="02000600000000000000" pitchFamily="2" charset="0"/>
              </a:rPr>
              <a:t>	The present perfect continuous expresses repeated activity.</a:t>
            </a:r>
            <a:endParaRPr lang="zh-TW" altLang="en-US" sz="1600" b="1" dirty="0">
              <a:solidFill>
                <a:srgbClr val="FF0066"/>
              </a:solidFill>
              <a:latin typeface="Segoe Print" panose="02000600000000000000" pitchFamily="2" charset="0"/>
            </a:endParaRPr>
          </a:p>
        </p:txBody>
      </p:sp>
      <p:pic>
        <p:nvPicPr>
          <p:cNvPr id="10" name="圖片 9">
            <a:hlinkClick r:id="rId3" action="ppaction://hlinkpres?slideindex=1&amp;slidetitle="/>
            <a:extLst>
              <a:ext uri="{FF2B5EF4-FFF2-40B4-BE49-F238E27FC236}">
                <a16:creationId xmlns="" xmlns:a16="http://schemas.microsoft.com/office/drawing/2014/main" id="{53338B2A-AD70-4BE5-895F-FE408C2C2BAE}"/>
              </a:ext>
            </a:extLst>
          </p:cNvPr>
          <p:cNvPicPr>
            <a:picLocks noChangeAspect="1"/>
          </p:cNvPicPr>
          <p:nvPr/>
        </p:nvPicPr>
        <p:blipFill rotWithShape="1">
          <a:blip r:embed="rId4" cstate="print"/>
          <a:srcRect l="31588" t="31573" r="31433" b="31745"/>
          <a:stretch/>
        </p:blipFill>
        <p:spPr>
          <a:xfrm>
            <a:off x="8465129" y="4682223"/>
            <a:ext cx="235900" cy="234000"/>
          </a:xfrm>
          <a:prstGeom prst="rect">
            <a:avLst/>
          </a:prstGeom>
        </p:spPr>
      </p:pic>
      <p:sp>
        <p:nvSpPr>
          <p:cNvPr id="15" name="矩形 14">
            <a:extLst>
              <a:ext uri="{FF2B5EF4-FFF2-40B4-BE49-F238E27FC236}">
                <a16:creationId xmlns="" xmlns:a16="http://schemas.microsoft.com/office/drawing/2014/main" id="{380D6CE3-A178-420D-92FD-AB7F18DCD8BE}"/>
              </a:ext>
            </a:extLst>
          </p:cNvPr>
          <p:cNvSpPr/>
          <p:nvPr/>
        </p:nvSpPr>
        <p:spPr>
          <a:xfrm>
            <a:off x="718362" y="1557703"/>
            <a:ext cx="3172675" cy="3785652"/>
          </a:xfrm>
          <a:prstGeom prst="rect">
            <a:avLst/>
          </a:prstGeom>
        </p:spPr>
        <p:txBody>
          <a:bodyPr wrap="square">
            <a:spAutoFit/>
          </a:bodyPr>
          <a:lstStyle/>
          <a:p>
            <a:pPr marL="360363" indent="-360363"/>
            <a:r>
              <a:rPr lang="en-US" altLang="zh-TW" sz="2000" dirty="0"/>
              <a:t>1 	How do we form the present perfect simple? How do we form the present perfect continuous?</a:t>
            </a:r>
          </a:p>
          <a:p>
            <a:pPr marL="360363" indent="-360363"/>
            <a:r>
              <a:rPr lang="en-US" altLang="zh-TW" sz="2000" dirty="0"/>
              <a:t>2 	Which verb form emphasizes the duration or repetition of an activity? Which verb form emphasizes an action or an activity that is complete?</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wipe(left)">
                                      <p:cBhvr>
                                        <p:cTn id="1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text with the present perfect simple and present perfect continuous form of the verbs.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69526" y="1059934"/>
            <a:ext cx="8124516" cy="3785652"/>
          </a:xfrm>
          <a:prstGeom prst="rect">
            <a:avLst/>
          </a:prstGeom>
        </p:spPr>
        <p:txBody>
          <a:bodyPr wrap="square">
            <a:spAutoFit/>
          </a:bodyPr>
          <a:lstStyle/>
          <a:p>
            <a:pPr>
              <a:spcBef>
                <a:spcPts val="300"/>
              </a:spcBef>
            </a:pPr>
            <a:r>
              <a:rPr lang="en-US" altLang="zh-TW" sz="2000" dirty="0">
                <a:solidFill>
                  <a:srgbClr val="000000"/>
                </a:solidFill>
                <a:latin typeface="Calibri" panose="020F0502020204030204" pitchFamily="34" charset="0"/>
              </a:rPr>
              <a:t>This year, Mike Fay 1 _______________________________ (work) in Gabon. He 2 _______________________________ (check) the situation in the national parks and he 3 _______________________________ (discover) some problems. For example, poachers 4 ____________________________ (kill) elephants again. Fay 5 _______________________________ (talk) about ways of controlling poaching with the Gabonese government. As a result, the Gabonese president 6 _______________________________ (send) soldiers to several of the parks. So far, the poachers                                7 ___________________________ (not / return). Meanwhile, for the past few years, foreign ships 8 ____________________________ (fish) in the marine park. The Gabonese government 9 ___________________________ (try) to find ways of dealing with this problem.</a:t>
            </a:r>
            <a:endParaRPr lang="zh-TW" altLang="en-US" sz="2000" dirty="0">
              <a:solidFill>
                <a:srgbClr val="000000"/>
              </a:solidFill>
              <a:latin typeface="Calibri" panose="020F0502020204030204" pitchFamily="34" charset="0"/>
            </a:endParaRPr>
          </a:p>
        </p:txBody>
      </p:sp>
      <p:sp>
        <p:nvSpPr>
          <p:cNvPr id="6" name="矩形 5">
            <a:extLst>
              <a:ext uri="{FF2B5EF4-FFF2-40B4-BE49-F238E27FC236}">
                <a16:creationId xmlns="" xmlns:a16="http://schemas.microsoft.com/office/drawing/2014/main" id="{4CFB1858-AF11-4CC8-8958-80F81D02A75E}"/>
              </a:ext>
            </a:extLst>
          </p:cNvPr>
          <p:cNvSpPr/>
          <p:nvPr/>
        </p:nvSpPr>
        <p:spPr>
          <a:xfrm>
            <a:off x="4015676" y="1116538"/>
            <a:ext cx="2210862"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been working</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 xmlns:a16="http://schemas.microsoft.com/office/drawing/2014/main" id="{9C287CCC-B6D6-4ED5-AE51-595C1EDD1296}"/>
              </a:ext>
            </a:extLst>
          </p:cNvPr>
          <p:cNvSpPr/>
          <p:nvPr/>
        </p:nvSpPr>
        <p:spPr>
          <a:xfrm>
            <a:off x="1301879" y="1421004"/>
            <a:ext cx="395492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has been checking / has checked</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 xmlns:a16="http://schemas.microsoft.com/office/drawing/2014/main" id="{CC6B1836-4F68-4E15-82D2-B963865D85EF}"/>
              </a:ext>
            </a:extLst>
          </p:cNvPr>
          <p:cNvSpPr/>
          <p:nvPr/>
        </p:nvSpPr>
        <p:spPr>
          <a:xfrm>
            <a:off x="4468942" y="1718830"/>
            <a:ext cx="1851789"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discovered</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 xmlns:a16="http://schemas.microsoft.com/office/drawing/2014/main" id="{C1AA8777-69D8-47F2-A025-25718595EC67}"/>
              </a:ext>
            </a:extLst>
          </p:cNvPr>
          <p:cNvSpPr/>
          <p:nvPr/>
        </p:nvSpPr>
        <p:spPr>
          <a:xfrm>
            <a:off x="5791207" y="2030669"/>
            <a:ext cx="2105063"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killing</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 xmlns:a16="http://schemas.microsoft.com/office/drawing/2014/main" id="{C1AA8777-69D8-47F2-A025-25718595EC67}"/>
              </a:ext>
            </a:extLst>
          </p:cNvPr>
          <p:cNvSpPr/>
          <p:nvPr/>
        </p:nvSpPr>
        <p:spPr>
          <a:xfrm>
            <a:off x="3798021" y="2335279"/>
            <a:ext cx="3573414"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been talking / has talked</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 xmlns:a16="http://schemas.microsoft.com/office/drawing/2014/main" id="{C1AA8777-69D8-47F2-A025-25718595EC67}"/>
              </a:ext>
            </a:extLst>
          </p:cNvPr>
          <p:cNvSpPr/>
          <p:nvPr/>
        </p:nvSpPr>
        <p:spPr>
          <a:xfrm>
            <a:off x="5626820" y="2928135"/>
            <a:ext cx="1132041"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has sent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 xmlns:a16="http://schemas.microsoft.com/office/drawing/2014/main" id="{C1AA8777-69D8-47F2-A025-25718595EC67}"/>
              </a:ext>
            </a:extLst>
          </p:cNvPr>
          <p:cNvSpPr/>
          <p:nvPr/>
        </p:nvSpPr>
        <p:spPr>
          <a:xfrm>
            <a:off x="1678128" y="3556366"/>
            <a:ext cx="2143536"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haven’t returned</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 xmlns:a16="http://schemas.microsoft.com/office/drawing/2014/main" id="{C1AA8777-69D8-47F2-A025-25718595EC67}"/>
              </a:ext>
            </a:extLst>
          </p:cNvPr>
          <p:cNvSpPr/>
          <p:nvPr/>
        </p:nvSpPr>
        <p:spPr>
          <a:xfrm>
            <a:off x="4167890" y="3847256"/>
            <a:ext cx="216437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fishing</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 xmlns:a16="http://schemas.microsoft.com/office/drawing/2014/main" id="{C1AA8777-69D8-47F2-A025-25718595EC67}"/>
              </a:ext>
            </a:extLst>
          </p:cNvPr>
          <p:cNvSpPr/>
          <p:nvPr/>
        </p:nvSpPr>
        <p:spPr>
          <a:xfrm>
            <a:off x="5842579" y="4160429"/>
            <a:ext cx="2132315" cy="369332"/>
          </a:xfrm>
          <a:prstGeom prst="rect">
            <a:avLst/>
          </a:prstGeom>
        </p:spPr>
        <p:txBody>
          <a:bodyPr wrap="none">
            <a:spAutoFit/>
          </a:bodyPr>
          <a:lstStyle/>
          <a:p>
            <a:r>
              <a:rPr lang="en-US" altLang="zh-TW" b="1" dirty="0">
                <a:solidFill>
                  <a:srgbClr val="FF0066"/>
                </a:solidFill>
                <a:latin typeface="Segoe Print" panose="02000600000000000000" pitchFamily="2" charset="0"/>
              </a:rPr>
              <a:t>have been trying</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Write questions for Mike Fay with the present perfect simple and present perfect continuous form of the verbs.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30615" y="1108572"/>
            <a:ext cx="8124516" cy="2323713"/>
          </a:xfrm>
          <a:prstGeom prst="rect">
            <a:avLst/>
          </a:prstGeom>
        </p:spPr>
        <p:txBody>
          <a:bodyPr wrap="square">
            <a:spAutoFit/>
          </a:bodyPr>
          <a:lstStyle/>
          <a:p>
            <a:pPr marL="360363" indent="-360363">
              <a:spcBef>
                <a:spcPts val="600"/>
              </a:spcBef>
            </a:pPr>
            <a:r>
              <a:rPr lang="en-US" altLang="zh-TW" sz="2000" dirty="0"/>
              <a:t>1 	What / you / do / recently?</a:t>
            </a:r>
          </a:p>
          <a:p>
            <a:pPr marL="360363" indent="-360363">
              <a:spcBef>
                <a:spcPts val="600"/>
              </a:spcBef>
            </a:pPr>
            <a:r>
              <a:rPr lang="en-US" altLang="zh-TW" sz="2000" dirty="0"/>
              <a:t>2 	you / prepare for / any new trips?</a:t>
            </a:r>
          </a:p>
          <a:p>
            <a:pPr marL="360363" indent="-360363">
              <a:spcBef>
                <a:spcPts val="600"/>
              </a:spcBef>
            </a:pPr>
            <a:r>
              <a:rPr lang="en-US" altLang="zh-TW" sz="2000" dirty="0"/>
              <a:t>3 	How / you / feel / since the plane crash?</a:t>
            </a:r>
          </a:p>
          <a:p>
            <a:pPr marL="360363" indent="-360363">
              <a:spcBef>
                <a:spcPts val="600"/>
              </a:spcBef>
            </a:pPr>
            <a:r>
              <a:rPr lang="en-US" altLang="zh-TW" sz="2000" dirty="0"/>
              <a:t>4 	How many photos / you / take / in your career?</a:t>
            </a:r>
          </a:p>
          <a:p>
            <a:pPr marL="360363" indent="-360363">
              <a:spcBef>
                <a:spcPts val="600"/>
              </a:spcBef>
            </a:pPr>
            <a:r>
              <a:rPr lang="en-US" altLang="zh-TW" sz="2000" dirty="0"/>
              <a:t>5 	How long / you / travel / alone?</a:t>
            </a:r>
          </a:p>
          <a:p>
            <a:pPr marL="360363" indent="-360363">
              <a:spcBef>
                <a:spcPts val="600"/>
              </a:spcBef>
            </a:pPr>
            <a:r>
              <a:rPr lang="en-US" altLang="zh-TW" sz="2000" dirty="0"/>
              <a:t>6 	you / be / anywhere dangerous lately?</a:t>
            </a:r>
            <a:endParaRPr lang="zh-TW" altLang="en-US" sz="2000" dirty="0"/>
          </a:p>
        </p:txBody>
      </p:sp>
      <p:sp>
        <p:nvSpPr>
          <p:cNvPr id="20" name="矩形 19">
            <a:extLst>
              <a:ext uri="{FF2B5EF4-FFF2-40B4-BE49-F238E27FC236}">
                <a16:creationId xmlns="" xmlns:a16="http://schemas.microsoft.com/office/drawing/2014/main" id="{7FEB6AA2-17FC-44A4-9C87-263EEE6D863A}"/>
              </a:ext>
            </a:extLst>
          </p:cNvPr>
          <p:cNvSpPr/>
          <p:nvPr/>
        </p:nvSpPr>
        <p:spPr>
          <a:xfrm>
            <a:off x="754536" y="3620843"/>
            <a:ext cx="7640434"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What have you been doing recently?</a:t>
            </a:r>
          </a:p>
          <a:p>
            <a:pPr marL="360363" indent="-360363">
              <a:spcBef>
                <a:spcPts val="600"/>
              </a:spcBef>
            </a:pPr>
            <a:r>
              <a:rPr lang="en-US" altLang="zh-TW" b="1" dirty="0">
                <a:solidFill>
                  <a:srgbClr val="FF0066"/>
                </a:solidFill>
                <a:latin typeface="Segoe Print" panose="02000600000000000000" pitchFamily="2" charset="0"/>
              </a:rPr>
              <a:t>2 	Have you been preparing for any new trips?</a:t>
            </a:r>
          </a:p>
          <a:p>
            <a:pPr marL="360363" indent="-360363">
              <a:spcBef>
                <a:spcPts val="600"/>
              </a:spcBef>
            </a:pPr>
            <a:r>
              <a:rPr lang="en-US" altLang="zh-TW" b="1" dirty="0">
                <a:solidFill>
                  <a:srgbClr val="FF0066"/>
                </a:solidFill>
                <a:latin typeface="Segoe Print" panose="02000600000000000000" pitchFamily="2" charset="0"/>
              </a:rPr>
              <a:t>3 	How have you been feeling since the plane crash?</a:t>
            </a:r>
          </a:p>
          <a:p>
            <a:pPr marL="360363" indent="-360363">
              <a:spcBef>
                <a:spcPts val="600"/>
              </a:spcBef>
            </a:pPr>
            <a:r>
              <a:rPr lang="en-US" altLang="zh-TW" b="1" dirty="0">
                <a:solidFill>
                  <a:srgbClr val="FF0066"/>
                </a:solidFill>
                <a:latin typeface="Segoe Print" panose="02000600000000000000" pitchFamily="2" charset="0"/>
              </a:rPr>
              <a:t>4 	How many photos have you taken in your career?</a:t>
            </a:r>
          </a:p>
          <a:p>
            <a:pPr marL="360363" indent="-360363">
              <a:spcBef>
                <a:spcPts val="600"/>
              </a:spcBef>
            </a:pPr>
            <a:r>
              <a:rPr lang="en-US" altLang="zh-TW" b="1" dirty="0">
                <a:solidFill>
                  <a:srgbClr val="FF0066"/>
                </a:solidFill>
                <a:latin typeface="Segoe Print" panose="02000600000000000000" pitchFamily="2" charset="0"/>
              </a:rPr>
              <a:t>5 	How long have you been travelling alone?</a:t>
            </a:r>
          </a:p>
          <a:p>
            <a:pPr marL="360363" indent="-360363">
              <a:spcBef>
                <a:spcPts val="600"/>
              </a:spcBef>
            </a:pPr>
            <a:r>
              <a:rPr lang="en-US" altLang="zh-TW" b="1" dirty="0">
                <a:solidFill>
                  <a:srgbClr val="FF0066"/>
                </a:solidFill>
                <a:latin typeface="Segoe Print" panose="02000600000000000000" pitchFamily="2" charset="0"/>
              </a:rPr>
              <a:t>6 	Have you been anywhere dangerous lately?</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wipe(left)">
                                      <p:cBhvr>
                                        <p:cTn id="22" dur="500"/>
                                        <p:tgtEl>
                                          <p:spTgt spid="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animEffect transition="in" filter="wipe(left)">
                                      <p:cBhvr>
                                        <p:cTn id="27" dur="500"/>
                                        <p:tgtEl>
                                          <p:spTgt spid="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xEl>
                                              <p:pRg st="5" end="5"/>
                                            </p:txEl>
                                          </p:spTgt>
                                        </p:tgtEl>
                                        <p:attrNameLst>
                                          <p:attrName>style.visibility</p:attrName>
                                        </p:attrNameLst>
                                      </p:cBhvr>
                                      <p:to>
                                        <p:strVal val="visible"/>
                                      </p:to>
                                    </p:set>
                                    <p:animEffect transition="in" filter="wipe(left)">
                                      <p:cBhvr>
                                        <p:cTn id="32"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8b-p. 97</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travel preparation activities (1–6) with the results (a–f). Then write two sentences.</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 xmlns:a16="http://schemas.microsoft.com/office/drawing/2014/main" id="{247C47A1-85B5-4231-AF1E-899FB19A78ED}"/>
              </a:ext>
            </a:extLst>
          </p:cNvPr>
          <p:cNvSpPr/>
          <p:nvPr/>
        </p:nvSpPr>
        <p:spPr>
          <a:xfrm>
            <a:off x="620888" y="3851311"/>
            <a:ext cx="8124516" cy="2323713"/>
          </a:xfrm>
          <a:prstGeom prst="rect">
            <a:avLst/>
          </a:prstGeom>
        </p:spPr>
        <p:txBody>
          <a:bodyPr wrap="square">
            <a:spAutoFit/>
          </a:bodyPr>
          <a:lstStyle/>
          <a:p>
            <a:pPr marL="360363" indent="-360363">
              <a:spcBef>
                <a:spcPts val="600"/>
              </a:spcBef>
            </a:pPr>
            <a:r>
              <a:rPr lang="en-US" altLang="zh-TW" sz="2000" dirty="0"/>
              <a:t>a 	be on the phone all morning</a:t>
            </a:r>
          </a:p>
          <a:p>
            <a:pPr marL="360363" indent="-360363">
              <a:spcBef>
                <a:spcPts val="600"/>
              </a:spcBef>
            </a:pPr>
            <a:r>
              <a:rPr lang="en-US" altLang="zh-TW" sz="2000" dirty="0"/>
              <a:t>b 	spend a fortune</a:t>
            </a:r>
          </a:p>
          <a:p>
            <a:pPr marL="360363" indent="-360363">
              <a:spcBef>
                <a:spcPts val="600"/>
              </a:spcBef>
            </a:pPr>
            <a:r>
              <a:rPr lang="en-US" altLang="zh-TW" sz="2000" dirty="0"/>
              <a:t>c 	run out of space</a:t>
            </a:r>
          </a:p>
          <a:p>
            <a:pPr marL="360363" indent="-360363">
              <a:spcBef>
                <a:spcPts val="600"/>
              </a:spcBef>
            </a:pPr>
            <a:r>
              <a:rPr lang="en-US" altLang="zh-TW" sz="2000" dirty="0"/>
              <a:t>d 	not learn many</a:t>
            </a:r>
          </a:p>
          <a:p>
            <a:pPr marL="360363" indent="-360363">
              <a:spcBef>
                <a:spcPts val="600"/>
              </a:spcBef>
            </a:pPr>
            <a:r>
              <a:rPr lang="en-US" altLang="zh-TW" sz="2000" dirty="0"/>
              <a:t>e 	print a couple of pages</a:t>
            </a:r>
          </a:p>
          <a:p>
            <a:pPr marL="360363" indent="-360363">
              <a:spcBef>
                <a:spcPts val="600"/>
              </a:spcBef>
            </a:pPr>
            <a:r>
              <a:rPr lang="en-US" altLang="zh-TW" sz="2000" dirty="0"/>
              <a:t>f 	not find any</a:t>
            </a:r>
            <a:endParaRPr lang="zh-TW" altLang="en-US" sz="2000" dirty="0"/>
          </a:p>
        </p:txBody>
      </p:sp>
      <p:sp>
        <p:nvSpPr>
          <p:cNvPr id="20" name="矩形 19">
            <a:extLst>
              <a:ext uri="{FF2B5EF4-FFF2-40B4-BE49-F238E27FC236}">
                <a16:creationId xmlns="" xmlns:a16="http://schemas.microsoft.com/office/drawing/2014/main" id="{7FEB6AA2-17FC-44A4-9C87-263EEE6D863A}"/>
              </a:ext>
            </a:extLst>
          </p:cNvPr>
          <p:cNvSpPr/>
          <p:nvPr/>
        </p:nvSpPr>
        <p:spPr>
          <a:xfrm>
            <a:off x="358434" y="1431355"/>
            <a:ext cx="484047" cy="2366032"/>
          </a:xfrm>
          <a:prstGeom prst="rect">
            <a:avLst/>
          </a:prstGeom>
        </p:spPr>
        <p:txBody>
          <a:bodyPr wrap="square">
            <a:spAutoFit/>
          </a:bodyPr>
          <a:lstStyle/>
          <a:p>
            <a:pPr marL="360363" indent="-360363">
              <a:lnSpc>
                <a:spcPts val="3000"/>
              </a:lnSpc>
            </a:pPr>
            <a:r>
              <a:rPr lang="en-US" altLang="zh-TW" b="1" dirty="0">
                <a:solidFill>
                  <a:srgbClr val="FF0066"/>
                </a:solidFill>
                <a:latin typeface="Segoe Print" panose="02000600000000000000" pitchFamily="2" charset="0"/>
              </a:rPr>
              <a:t>b</a:t>
            </a:r>
          </a:p>
          <a:p>
            <a:pPr marL="360363" indent="-360363">
              <a:lnSpc>
                <a:spcPts val="3000"/>
              </a:lnSpc>
            </a:pPr>
            <a:r>
              <a:rPr lang="en-US" altLang="zh-TW" b="1" dirty="0">
                <a:solidFill>
                  <a:srgbClr val="FF0066"/>
                </a:solidFill>
                <a:latin typeface="Segoe Print" panose="02000600000000000000" pitchFamily="2" charset="0"/>
              </a:rPr>
              <a:t>f</a:t>
            </a:r>
          </a:p>
          <a:p>
            <a:pPr marL="360363" indent="-360363">
              <a:lnSpc>
                <a:spcPts val="3000"/>
              </a:lnSpc>
            </a:pPr>
            <a:r>
              <a:rPr lang="en-US" altLang="zh-TW" b="1" dirty="0">
                <a:solidFill>
                  <a:srgbClr val="FF0066"/>
                </a:solidFill>
                <a:latin typeface="Segoe Print" panose="02000600000000000000" pitchFamily="2" charset="0"/>
              </a:rPr>
              <a:t>a</a:t>
            </a:r>
          </a:p>
          <a:p>
            <a:pPr marL="360363" indent="-360363">
              <a:lnSpc>
                <a:spcPts val="3000"/>
              </a:lnSpc>
            </a:pPr>
            <a:r>
              <a:rPr lang="en-US" altLang="zh-TW" b="1" dirty="0">
                <a:solidFill>
                  <a:srgbClr val="FF0066"/>
                </a:solidFill>
                <a:latin typeface="Segoe Print" panose="02000600000000000000" pitchFamily="2" charset="0"/>
              </a:rPr>
              <a:t>e</a:t>
            </a:r>
          </a:p>
          <a:p>
            <a:pPr marL="360363" indent="-360363">
              <a:lnSpc>
                <a:spcPts val="3000"/>
              </a:lnSpc>
            </a:pPr>
            <a:r>
              <a:rPr lang="en-US" altLang="zh-TW" b="1" dirty="0">
                <a:solidFill>
                  <a:srgbClr val="FF0066"/>
                </a:solidFill>
                <a:latin typeface="Segoe Print" panose="02000600000000000000" pitchFamily="2" charset="0"/>
              </a:rPr>
              <a:t>c</a:t>
            </a:r>
          </a:p>
          <a:p>
            <a:pPr marL="360363" indent="-360363">
              <a:lnSpc>
                <a:spcPts val="3000"/>
              </a:lnSpc>
            </a:pPr>
            <a:r>
              <a:rPr lang="en-US" altLang="zh-TW" b="1" dirty="0">
                <a:solidFill>
                  <a:srgbClr val="FF0066"/>
                </a:solidFill>
                <a:latin typeface="Segoe Print" panose="02000600000000000000" pitchFamily="2" charset="0"/>
              </a:rPr>
              <a:t>d</a:t>
            </a:r>
          </a:p>
        </p:txBody>
      </p:sp>
      <p:sp>
        <p:nvSpPr>
          <p:cNvPr id="6" name="矩形 5"/>
          <p:cNvSpPr/>
          <p:nvPr/>
        </p:nvSpPr>
        <p:spPr>
          <a:xfrm>
            <a:off x="651751" y="1063026"/>
            <a:ext cx="7966953"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a:t>
            </a:r>
            <a:r>
              <a:rPr lang="en-US" altLang="zh-TW" sz="2000" b="1" i="1" dirty="0">
                <a:solidFill>
                  <a:srgbClr val="0080FF"/>
                </a:solidFill>
                <a:latin typeface="Calibri" panose="020F0502020204030204" pitchFamily="34" charset="0"/>
              </a:rPr>
              <a:t>’ve been buying </a:t>
            </a:r>
            <a:r>
              <a:rPr lang="en-US" altLang="zh-TW" sz="2000" i="1" dirty="0">
                <a:solidFill>
                  <a:srgbClr val="0080FF"/>
                </a:solidFill>
                <a:latin typeface="Calibri" panose="020F0502020204030204" pitchFamily="34" charset="0"/>
              </a:rPr>
              <a:t>holiday clothes. I’</a:t>
            </a:r>
            <a:r>
              <a:rPr lang="en-US" altLang="zh-TW" sz="2000" b="1" i="1" dirty="0">
                <a:solidFill>
                  <a:srgbClr val="0080FF"/>
                </a:solidFill>
                <a:latin typeface="Calibri" panose="020F0502020204030204" pitchFamily="34" charset="0"/>
              </a:rPr>
              <a:t>ve</a:t>
            </a:r>
            <a:r>
              <a:rPr lang="en-US" altLang="zh-TW" sz="2000" i="1" dirty="0">
                <a:solidFill>
                  <a:srgbClr val="0080FF"/>
                </a:solidFill>
                <a:latin typeface="Calibri" panose="020F0502020204030204" pitchFamily="34" charset="0"/>
              </a:rPr>
              <a:t> </a:t>
            </a:r>
            <a:r>
              <a:rPr lang="en-US" altLang="zh-TW" sz="2000" b="1" i="1" dirty="0">
                <a:solidFill>
                  <a:srgbClr val="0080FF"/>
                </a:solidFill>
                <a:latin typeface="Calibri" panose="020F0502020204030204" pitchFamily="34" charset="0"/>
              </a:rPr>
              <a:t>spent</a:t>
            </a:r>
            <a:r>
              <a:rPr lang="en-US" altLang="zh-TW" sz="2000" i="1" dirty="0">
                <a:solidFill>
                  <a:srgbClr val="0080FF"/>
                </a:solidFill>
                <a:latin typeface="Calibri" panose="020F0502020204030204" pitchFamily="34" charset="0"/>
              </a:rPr>
              <a:t> a fortune.</a:t>
            </a:r>
            <a:endParaRPr lang="zh-TW" altLang="en-US" sz="2000" i="1" dirty="0">
              <a:solidFill>
                <a:srgbClr val="0080FF"/>
              </a:solidFill>
              <a:latin typeface="Calibri" panose="020F0502020204030204" pitchFamily="34" charset="0"/>
            </a:endParaRPr>
          </a:p>
        </p:txBody>
      </p:sp>
      <p:sp>
        <p:nvSpPr>
          <p:cNvPr id="7" name="矩形 6">
            <a:extLst>
              <a:ext uri="{FF2B5EF4-FFF2-40B4-BE49-F238E27FC236}">
                <a16:creationId xmlns="" xmlns:a16="http://schemas.microsoft.com/office/drawing/2014/main" id="{247C47A1-85B5-4231-AF1E-899FB19A78ED}"/>
              </a:ext>
            </a:extLst>
          </p:cNvPr>
          <p:cNvSpPr/>
          <p:nvPr/>
        </p:nvSpPr>
        <p:spPr>
          <a:xfrm>
            <a:off x="620888" y="1478222"/>
            <a:ext cx="8124516" cy="2323713"/>
          </a:xfrm>
          <a:prstGeom prst="rect">
            <a:avLst/>
          </a:prstGeom>
        </p:spPr>
        <p:txBody>
          <a:bodyPr wrap="square">
            <a:spAutoFit/>
          </a:bodyPr>
          <a:lstStyle/>
          <a:p>
            <a:pPr marL="360363" indent="-360363">
              <a:spcBef>
                <a:spcPts val="600"/>
              </a:spcBef>
            </a:pPr>
            <a:r>
              <a:rPr lang="en-US" altLang="zh-TW" sz="2000" dirty="0"/>
              <a:t>1 	buy holiday clothes</a:t>
            </a:r>
          </a:p>
          <a:p>
            <a:pPr marL="360363" indent="-360363">
              <a:spcBef>
                <a:spcPts val="600"/>
              </a:spcBef>
            </a:pPr>
            <a:r>
              <a:rPr lang="en-US" altLang="zh-TW" sz="2000" dirty="0"/>
              <a:t>2 	look for cheap flights</a:t>
            </a:r>
          </a:p>
          <a:p>
            <a:pPr marL="360363" indent="-360363">
              <a:spcBef>
                <a:spcPts val="600"/>
              </a:spcBef>
            </a:pPr>
            <a:r>
              <a:rPr lang="en-US" altLang="zh-TW" sz="2000" dirty="0"/>
              <a:t>3 	talk to travel agents</a:t>
            </a:r>
          </a:p>
          <a:p>
            <a:pPr marL="360363" indent="-360363">
              <a:spcBef>
                <a:spcPts val="600"/>
              </a:spcBef>
            </a:pPr>
            <a:r>
              <a:rPr lang="en-US" altLang="zh-TW" sz="2000" dirty="0"/>
              <a:t>4 	download tourist information</a:t>
            </a:r>
          </a:p>
          <a:p>
            <a:pPr marL="360363" indent="-360363">
              <a:spcBef>
                <a:spcPts val="600"/>
              </a:spcBef>
            </a:pPr>
            <a:r>
              <a:rPr lang="en-US" altLang="zh-TW" sz="2000" dirty="0"/>
              <a:t>5 	pack my suitcase</a:t>
            </a:r>
          </a:p>
          <a:p>
            <a:pPr marL="360363" indent="-360363">
              <a:spcBef>
                <a:spcPts val="600"/>
              </a:spcBef>
            </a:pPr>
            <a:r>
              <a:rPr lang="en-US" altLang="zh-TW" sz="2000" dirty="0"/>
              <a:t>6	 </a:t>
            </a:r>
            <a:r>
              <a:rPr lang="en-US" altLang="zh-TW" sz="2000" dirty="0" err="1"/>
              <a:t>practise</a:t>
            </a:r>
            <a:r>
              <a:rPr lang="en-US" altLang="zh-TW" sz="2000" dirty="0"/>
              <a:t> useful phrases in Thai</a:t>
            </a:r>
            <a:endParaRPr lang="zh-TW" altLang="en-US" sz="2000" dirty="0"/>
          </a:p>
        </p:txBody>
      </p:sp>
      <p:sp>
        <p:nvSpPr>
          <p:cNvPr id="8" name="矩形 7">
            <a:extLst>
              <a:ext uri="{FF2B5EF4-FFF2-40B4-BE49-F238E27FC236}">
                <a16:creationId xmlns="" xmlns:a16="http://schemas.microsoft.com/office/drawing/2014/main" id="{7FEB6AA2-17FC-44A4-9C87-263EEE6D863A}"/>
              </a:ext>
            </a:extLst>
          </p:cNvPr>
          <p:cNvSpPr/>
          <p:nvPr/>
        </p:nvSpPr>
        <p:spPr>
          <a:xfrm>
            <a:off x="3306678" y="1544009"/>
            <a:ext cx="4735872" cy="36933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(see example)</a:t>
            </a:r>
          </a:p>
        </p:txBody>
      </p:sp>
      <p:sp>
        <p:nvSpPr>
          <p:cNvPr id="10" name="矩形 9">
            <a:extLst>
              <a:ext uri="{FF2B5EF4-FFF2-40B4-BE49-F238E27FC236}">
                <a16:creationId xmlns="" xmlns:a16="http://schemas.microsoft.com/office/drawing/2014/main" id="{7FEB6AA2-17FC-44A4-9C87-263EEE6D863A}"/>
              </a:ext>
            </a:extLst>
          </p:cNvPr>
          <p:cNvSpPr/>
          <p:nvPr/>
        </p:nvSpPr>
        <p:spPr>
          <a:xfrm>
            <a:off x="3306678" y="1944148"/>
            <a:ext cx="4972386" cy="646331"/>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2	(I’ve been looking for cheap flights. I haven’t found any.)</a:t>
            </a:r>
          </a:p>
        </p:txBody>
      </p:sp>
      <p:sp>
        <p:nvSpPr>
          <p:cNvPr id="11" name="矩形 10">
            <a:extLst>
              <a:ext uri="{FF2B5EF4-FFF2-40B4-BE49-F238E27FC236}">
                <a16:creationId xmlns="" xmlns:a16="http://schemas.microsoft.com/office/drawing/2014/main" id="{7FEB6AA2-17FC-44A4-9C87-263EEE6D863A}"/>
              </a:ext>
            </a:extLst>
          </p:cNvPr>
          <p:cNvSpPr/>
          <p:nvPr/>
        </p:nvSpPr>
        <p:spPr>
          <a:xfrm>
            <a:off x="4214221" y="2616695"/>
            <a:ext cx="4793637" cy="646331"/>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3 	(I’ve been talking to travel agents. I’ve been on the phone all morning.)</a:t>
            </a:r>
          </a:p>
        </p:txBody>
      </p:sp>
      <p:sp>
        <p:nvSpPr>
          <p:cNvPr id="12" name="矩形 11">
            <a:extLst>
              <a:ext uri="{FF2B5EF4-FFF2-40B4-BE49-F238E27FC236}">
                <a16:creationId xmlns="" xmlns:a16="http://schemas.microsoft.com/office/drawing/2014/main" id="{7FEB6AA2-17FC-44A4-9C87-263EEE6D863A}"/>
              </a:ext>
            </a:extLst>
          </p:cNvPr>
          <p:cNvSpPr/>
          <p:nvPr/>
        </p:nvSpPr>
        <p:spPr>
          <a:xfrm>
            <a:off x="4214221" y="3331537"/>
            <a:ext cx="4647677" cy="923330"/>
          </a:xfrm>
          <a:prstGeom prst="rect">
            <a:avLst/>
          </a:prstGeom>
        </p:spPr>
        <p:txBody>
          <a:bodyPr wrap="square">
            <a:spAutoFit/>
          </a:bodyPr>
          <a:lstStyle/>
          <a:p>
            <a:pPr marL="360363" indent="-360363"/>
            <a:r>
              <a:rPr lang="en-US" altLang="zh-TW" b="1" dirty="0">
                <a:solidFill>
                  <a:srgbClr val="FF0066"/>
                </a:solidFill>
                <a:latin typeface="Segoe Print" panose="02000600000000000000" pitchFamily="2" charset="0"/>
              </a:rPr>
              <a:t>4	(I’ve been downloading tourist information. I’ve printed a couple of pages.)</a:t>
            </a:r>
          </a:p>
        </p:txBody>
      </p:sp>
      <p:sp>
        <p:nvSpPr>
          <p:cNvPr id="14" name="矩形 13">
            <a:extLst>
              <a:ext uri="{FF2B5EF4-FFF2-40B4-BE49-F238E27FC236}">
                <a16:creationId xmlns="" xmlns:a16="http://schemas.microsoft.com/office/drawing/2014/main" id="{7DF0DB81-25A3-477C-A0DA-CB3D6C72D8C8}"/>
              </a:ext>
            </a:extLst>
          </p:cNvPr>
          <p:cNvSpPr/>
          <p:nvPr/>
        </p:nvSpPr>
        <p:spPr>
          <a:xfrm>
            <a:off x="3467995" y="4276315"/>
            <a:ext cx="5437015" cy="1277273"/>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5 	(I’ve been packing my suitcase. I’ve run out of space.)</a:t>
            </a:r>
          </a:p>
          <a:p>
            <a:pPr marL="360363" indent="-360363">
              <a:spcBef>
                <a:spcPts val="600"/>
              </a:spcBef>
            </a:pPr>
            <a:r>
              <a:rPr lang="en-US" altLang="zh-TW" b="1" dirty="0">
                <a:solidFill>
                  <a:srgbClr val="FF0066"/>
                </a:solidFill>
                <a:latin typeface="Segoe Print" panose="02000600000000000000" pitchFamily="2" charset="0"/>
              </a:rPr>
              <a:t>6 	(I’ve been </a:t>
            </a:r>
            <a:r>
              <a:rPr lang="en-US" altLang="zh-TW" b="1" dirty="0" err="1">
                <a:solidFill>
                  <a:srgbClr val="FF0066"/>
                </a:solidFill>
                <a:latin typeface="Segoe Print" panose="02000600000000000000" pitchFamily="2" charset="0"/>
              </a:rPr>
              <a:t>practising</a:t>
            </a:r>
            <a:r>
              <a:rPr lang="en-US" altLang="zh-TW" b="1" dirty="0">
                <a:solidFill>
                  <a:srgbClr val="FF0066"/>
                </a:solidFill>
                <a:latin typeface="Segoe Print" panose="02000600000000000000" pitchFamily="2" charset="0"/>
              </a:rPr>
              <a:t> useful phrases in Thai. I haven’t learnt/learned many.)</a:t>
            </a:r>
            <a:endParaRPr lang="zh-TW" altLang="en-US" b="1" dirty="0">
              <a:solidFill>
                <a:srgbClr val="FF0066"/>
              </a:solidFill>
              <a:latin typeface="Segoe Print" panose="02000600000000000000" pitchFamily="2" charset="0"/>
            </a:endParaRPr>
          </a:p>
        </p:txBody>
      </p:sp>
    </p:spTree>
    <p:extLst>
      <p:ext uri="{BB962C8B-B14F-4D97-AF65-F5344CB8AC3E}">
        <p14:creationId xmlns=""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xEl>
                                              <p:pRg st="1" end="1"/>
                                            </p:txEl>
                                          </p:spTgt>
                                        </p:tgtEl>
                                        <p:attrNameLst>
                                          <p:attrName>style.visibility</p:attrName>
                                        </p:attrNameLst>
                                      </p:cBhvr>
                                      <p:to>
                                        <p:strVal val="visible"/>
                                      </p:to>
                                    </p:set>
                                    <p:animEffect transition="in" filter="wipe(left)">
                                      <p:cBhvr>
                                        <p:cTn id="16" dur="500"/>
                                        <p:tgtEl>
                                          <p:spTgt spid="20">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animEffect transition="in" filter="wipe(left)">
                                      <p:cBhvr>
                                        <p:cTn id="25" dur="500"/>
                                        <p:tgtEl>
                                          <p:spTgt spid="20">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0">
                                            <p:txEl>
                                              <p:pRg st="3" end="3"/>
                                            </p:txEl>
                                          </p:spTgt>
                                        </p:tgtEl>
                                        <p:attrNameLst>
                                          <p:attrName>style.visibility</p:attrName>
                                        </p:attrNameLst>
                                      </p:cBhvr>
                                      <p:to>
                                        <p:strVal val="visible"/>
                                      </p:to>
                                    </p:set>
                                    <p:animEffect transition="in" filter="wipe(left)">
                                      <p:cBhvr>
                                        <p:cTn id="34" dur="500"/>
                                        <p:tgtEl>
                                          <p:spTgt spid="20">
                                            <p:txEl>
                                              <p:pRg st="3" end="3"/>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wipe(left)">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0">
                                            <p:txEl>
                                              <p:pRg st="4" end="4"/>
                                            </p:txEl>
                                          </p:spTgt>
                                        </p:tgtEl>
                                        <p:attrNameLst>
                                          <p:attrName>style.visibility</p:attrName>
                                        </p:attrNameLst>
                                      </p:cBhvr>
                                      <p:to>
                                        <p:strVal val="visible"/>
                                      </p:to>
                                    </p:set>
                                    <p:animEffect transition="in" filter="wipe(left)">
                                      <p:cBhvr>
                                        <p:cTn id="43" dur="500"/>
                                        <p:tgtEl>
                                          <p:spTgt spid="20">
                                            <p:txEl>
                                              <p:pRg st="4" end="4"/>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wipe(left)">
                                      <p:cBhvr>
                                        <p:cTn id="47" dur="500"/>
                                        <p:tgtEl>
                                          <p:spTgt spid="1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xEl>
                                              <p:pRg st="5" end="5"/>
                                            </p:txEl>
                                          </p:spTgt>
                                        </p:tgtEl>
                                        <p:attrNameLst>
                                          <p:attrName>style.visibility</p:attrName>
                                        </p:attrNameLst>
                                      </p:cBhvr>
                                      <p:to>
                                        <p:strVal val="visible"/>
                                      </p:to>
                                    </p:set>
                                    <p:animEffect transition="in" filter="wipe(left)">
                                      <p:cBhvr>
                                        <p:cTn id="52" dur="500"/>
                                        <p:tgtEl>
                                          <p:spTgt spid="20">
                                            <p:txEl>
                                              <p:pRg st="5" end="5"/>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wipe(left)">
                                      <p:cBhvr>
                                        <p:cTn id="5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47F907-A412-47FD-A3F5-CD3CC298A179}">
  <ds:schemaRefs>
    <ds:schemaRef ds:uri="http://schemas.microsoft.com/sharepoint/v3/contenttype/forms"/>
  </ds:schemaRefs>
</ds:datastoreItem>
</file>

<file path=customXml/itemProps2.xml><?xml version="1.0" encoding="utf-8"?>
<ds:datastoreItem xmlns:ds="http://schemas.openxmlformats.org/officeDocument/2006/customXml" ds:itemID="{CD1AE5F3-30D7-4B0E-B9E3-B2A39DAB758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04FE21-364F-4111-AFC6-CD314AF53E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402b1a-2a58-4779-8ffc-45f26778c642"/>
    <ds:schemaRef ds:uri="620fd902-6ce2-4798-8959-67067f7493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2598</TotalTime>
  <Words>2045</Words>
  <Application>Microsoft Office PowerPoint</Application>
  <PresentationFormat>On-screen Show (4:3)</PresentationFormat>
  <Paragraphs>355</Paragraphs>
  <Slides>33</Slides>
  <Notes>0</Notes>
  <HiddenSlides>0</HiddenSlides>
  <MMClips>6</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佈景主題</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user</cp:lastModifiedBy>
  <cp:revision>206</cp:revision>
  <dcterms:created xsi:type="dcterms:W3CDTF">2018-12-06T16:59:09Z</dcterms:created>
  <dcterms:modified xsi:type="dcterms:W3CDTF">2021-07-09T14:53:22Z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